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2" r:id="rId9"/>
    <p:sldId id="268" r:id="rId10"/>
    <p:sldId id="269" r:id="rId11"/>
    <p:sldId id="270" r:id="rId12"/>
    <p:sldId id="271" r:id="rId13"/>
    <p:sldId id="272" r:id="rId14"/>
    <p:sldId id="263" r:id="rId15"/>
    <p:sldId id="275" r:id="rId16"/>
    <p:sldId id="277" r:id="rId17"/>
    <p:sldId id="278" r:id="rId18"/>
    <p:sldId id="279" r:id="rId19"/>
    <p:sldId id="280" r:id="rId20"/>
    <p:sldId id="276" r:id="rId21"/>
    <p:sldId id="281" r:id="rId22"/>
    <p:sldId id="274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49"/>
    <a:srgbClr val="3360EC"/>
    <a:srgbClr val="894BD1"/>
    <a:srgbClr val="575757"/>
    <a:srgbClr val="68615C"/>
    <a:srgbClr val="203864"/>
    <a:srgbClr val="E6002D"/>
    <a:srgbClr val="8746D1"/>
    <a:srgbClr val="323232"/>
    <a:srgbClr val="005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70B61-E22E-4955-B0B2-FDBBE4C1ECDB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25420-77A8-41B1-A6FB-446B8354C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099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4BAE0-A622-488F-A13A-25D5E14CD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598AD7-1E57-48DE-AF20-958374EF1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2D0121-F8A8-4498-A4FE-DAF713BC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97D0B-A10B-4CD3-A90D-A3C01C23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CF8F0-02A6-48A0-8105-724259EA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91A84-615B-4612-A0C2-DEEA7A8F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BB78E5-90CF-443C-BFE6-11D7637E2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13E18-557C-4C95-9A92-9A2471F6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1B649-3826-47F4-9027-185AA828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EE7D-C70E-4508-A8E0-372AB2D4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2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D37E49-102F-4FE2-AEBA-2AEF6A5A7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60C3FB-EC29-4BBD-B815-2CA99B9CB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F0460-A5DE-4FFE-8CCF-483335E9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E93DDC-9DD4-42DF-B4CE-8C8272B9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62A65-929C-4585-BFAC-A1D3097B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5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4A763-5490-41F3-9C4D-0ADB222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09E2E-D44C-4C69-A674-223C22E31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BBCA2-9C29-4479-827E-DE2C5F7C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FFAAC4-B387-416A-9D3A-626004A6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49D71-6940-4C19-91D0-E6E56015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5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404D4-5A65-4AA5-9D88-6B08AB1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C34A7D-1EED-406F-B4C7-8E9F0C0B9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FDE39-E12D-4A74-8B36-18D8C9DF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099D9-FBFA-402B-AD12-5ABE9B42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027D3-3D23-43AB-89B7-3313C729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3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B16D1-F407-4EEB-921A-B8709DBA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DDF28-82B0-4907-B427-6CD15B78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0F6390-8335-4F99-8399-8B4E08DF8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B32F74-7149-4D87-BB5A-55A593EE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F89F0D-AD4E-4F56-BBF6-EA8BFDBB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408FCE-D013-4076-A74F-675606C9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99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2A69D-9FA9-4C20-89E3-06883224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28206F-E601-4E09-B42A-78E8282A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8A0F9D-36B8-44B6-B015-0485312B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F7B39D-0F0A-4302-906E-05A651B7D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0AF227-2803-4F8F-867F-82EA3922F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C02344-8344-4430-ACD7-2CB5240B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D37871-7154-450E-B524-E92A6A9E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6074D-E057-45C0-926D-DCA8A984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4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54543-471E-452E-A5C6-5116ECF4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BED451-E48A-49FD-8922-065ECF91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3BF866-FDF8-4A64-B6DB-9682C66E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AE765-5FBD-4BD5-BC5C-0017ADC7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8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83C7F7-3298-4652-B09E-21494819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F42FB1-0B10-49FE-BF60-C147554F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9297E-F499-4785-AF5E-09F4AE79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1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D64C3-4DEF-4DCF-92AF-00F22ED8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3241B-EB46-4548-8520-73B11327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661972-F8EB-44C7-AB12-212B73D2D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837EF-5DB5-4D6E-8BDE-0B851245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028CF-5B86-47A8-B15E-BBDE158B1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E4F6E0-FCAC-48DD-B499-16BD7B39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79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287BC-0D8B-45E3-97F5-6730BA2B2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D85C84-A353-48FB-A22A-6A72A7665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F3581C-A420-4347-B093-B17FBD994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7A554-89C2-44D1-8E4B-38B1C4D2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1B4A9-BD9A-4331-82A6-B410C338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D11DA-6C36-4E38-8EAC-6815DB20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5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C3081A-F05B-4668-B0A4-C7E7BADC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C0853-208E-4FF2-A418-C5B389466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C75753-1EBE-4720-A0CB-BF82AFFD0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05898-E6D0-4571-8791-7196811EB6E5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FF275-97D0-48BB-8941-AD2E838E6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82889-FF63-4422-B8E2-A21A6D30D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28B52-8A49-43B4-9D9C-1134F0D67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6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2.wdp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7B42A5-7E4D-46F6-8C7B-792EECAAEC9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0B6B70-5EEF-4938-8E99-6B6F5D6632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ko-KR" b="1" dirty="0">
                <a:solidFill>
                  <a:schemeClr val="bg1"/>
                </a:solidFill>
              </a:rPr>
              <a:t>Quarter Action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A680A2-AE3D-4835-95F0-726768709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pPr algn="l"/>
            <a:r>
              <a:rPr lang="en-US" altLang="ko-KR" b="1" dirty="0">
                <a:solidFill>
                  <a:srgbClr val="203864"/>
                </a:solidFill>
              </a:rPr>
              <a:t>1724018 </a:t>
            </a:r>
            <a:r>
              <a:rPr lang="ko-KR" altLang="en-US" b="1" dirty="0" err="1">
                <a:solidFill>
                  <a:srgbClr val="203864"/>
                </a:solidFill>
              </a:rPr>
              <a:t>배서우</a:t>
            </a:r>
            <a:r>
              <a:rPr lang="en-US" altLang="ko-KR" b="1" dirty="0">
                <a:solidFill>
                  <a:srgbClr val="203864"/>
                </a:solidFill>
              </a:rPr>
              <a:t> / 1724014 </a:t>
            </a:r>
            <a:r>
              <a:rPr lang="ko-KR" altLang="en-US" b="1" dirty="0">
                <a:solidFill>
                  <a:srgbClr val="203864"/>
                </a:solidFill>
              </a:rPr>
              <a:t>박동찬</a:t>
            </a:r>
          </a:p>
        </p:txBody>
      </p:sp>
    </p:spTree>
    <p:extLst>
      <p:ext uri="{BB962C8B-B14F-4D97-AF65-F5344CB8AC3E}">
        <p14:creationId xmlns:p14="http://schemas.microsoft.com/office/powerpoint/2010/main" val="20853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17A77D6-B27C-404D-99F5-19F601F52AB7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B529B-B34A-410F-94D9-9F30C354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기술 분석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랜덤 능력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02D8F2-6187-47DA-A2F1-D27FA402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31" y="1690688"/>
            <a:ext cx="6846338" cy="3858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AA955E-8480-4F37-9902-08A2CF470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07" y="2055811"/>
            <a:ext cx="6851059" cy="3858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EAA899-E6C1-43EE-A569-F00CEBBD8E9A}"/>
              </a:ext>
            </a:extLst>
          </p:cNvPr>
          <p:cNvSpPr txBox="1"/>
          <p:nvPr/>
        </p:nvSpPr>
        <p:spPr>
          <a:xfrm>
            <a:off x="3314774" y="217892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bg1"/>
                  </a:solidFill>
                </a:ln>
              </a:rPr>
              <a:t>데미지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A540C-776D-4248-B908-5D1F78A4C0FC}"/>
              </a:ext>
            </a:extLst>
          </p:cNvPr>
          <p:cNvSpPr txBox="1"/>
          <p:nvPr/>
        </p:nvSpPr>
        <p:spPr>
          <a:xfrm>
            <a:off x="5221525" y="217892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bg1"/>
                  </a:solidFill>
                </a:ln>
              </a:rPr>
              <a:t>공격속도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EAF95-40BD-423D-861A-B8D8B7DE7597}"/>
              </a:ext>
            </a:extLst>
          </p:cNvPr>
          <p:cNvSpPr txBox="1"/>
          <p:nvPr/>
        </p:nvSpPr>
        <p:spPr>
          <a:xfrm>
            <a:off x="7550284" y="21789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bg1"/>
                  </a:solidFill>
                </a:ln>
              </a:rPr>
              <a:t>이동속도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B1B255-9563-47C8-9189-25A79D30BAED}"/>
              </a:ext>
            </a:extLst>
          </p:cNvPr>
          <p:cNvSpPr txBox="1"/>
          <p:nvPr/>
        </p:nvSpPr>
        <p:spPr>
          <a:xfrm>
            <a:off x="3303134" y="3863953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ln w="19050">
                  <a:solidFill>
                    <a:schemeClr val="bg1"/>
                  </a:solidFill>
                </a:ln>
              </a:rPr>
              <a:t>회복량</a:t>
            </a:r>
            <a:endParaRPr lang="ko-KR" altLang="en-US" sz="3200" b="1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9ACE9-BA7E-4486-8A07-F0984BA0DA33}"/>
              </a:ext>
            </a:extLst>
          </p:cNvPr>
          <p:cNvSpPr txBox="1"/>
          <p:nvPr/>
        </p:nvSpPr>
        <p:spPr>
          <a:xfrm>
            <a:off x="5388113" y="3863953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bg1"/>
                  </a:solidFill>
                </a:ln>
              </a:rPr>
              <a:t>사거리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C807D-AF79-40B2-B7E3-934F50259B01}"/>
              </a:ext>
            </a:extLst>
          </p:cNvPr>
          <p:cNvSpPr txBox="1"/>
          <p:nvPr/>
        </p:nvSpPr>
        <p:spPr>
          <a:xfrm>
            <a:off x="7272964" y="386395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ln w="19050">
                  <a:solidFill>
                    <a:schemeClr val="bg1"/>
                  </a:solidFill>
                </a:ln>
              </a:rPr>
              <a:t>리로드</a:t>
            </a:r>
            <a:r>
              <a:rPr lang="ko-KR" altLang="en-US" sz="3200" b="1" dirty="0">
                <a:ln w="19050">
                  <a:solidFill>
                    <a:schemeClr val="bg1"/>
                  </a:solidFill>
                </a:ln>
              </a:rPr>
              <a:t> 속도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EAB069-C72E-48B1-B11F-7674981913D5}"/>
              </a:ext>
            </a:extLst>
          </p:cNvPr>
          <p:cNvSpPr txBox="1"/>
          <p:nvPr/>
        </p:nvSpPr>
        <p:spPr>
          <a:xfrm>
            <a:off x="1090035" y="38639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bg1"/>
                  </a:solidFill>
                </a:ln>
              </a:rPr>
              <a:t>최대체력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691A4-99B0-46CC-8CA2-FA93DF67F708}"/>
              </a:ext>
            </a:extLst>
          </p:cNvPr>
          <p:cNvSpPr txBox="1"/>
          <p:nvPr/>
        </p:nvSpPr>
        <p:spPr>
          <a:xfrm>
            <a:off x="9703671" y="38639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ln w="19050">
                  <a:solidFill>
                    <a:schemeClr val="bg1"/>
                  </a:solidFill>
                </a:ln>
              </a:rPr>
              <a:t>최대탄약</a:t>
            </a:r>
            <a:endParaRPr lang="ko-KR" altLang="en-US" sz="3200" b="1" dirty="0">
              <a:ln w="19050">
                <a:solidFill>
                  <a:schemeClr val="bg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C5A94D-CD81-4A79-AFCB-1B97D7A21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65" y="2156089"/>
            <a:ext cx="3429000" cy="4000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AE8662-22D8-4762-A6BB-7F1FC2A05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210" y="2471313"/>
            <a:ext cx="1857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7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6" grpId="0"/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17A77D6-B27C-404D-99F5-19F601F52AB7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B529B-B34A-410F-94D9-9F30C354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기술 분석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6BC501-9EC9-4BB8-94DB-4CAA1AF8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751" y="2055812"/>
            <a:ext cx="7039436" cy="39553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CBCD66E-9CC2-47C8-A35F-829A831A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21" y="3106595"/>
            <a:ext cx="3688696" cy="185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6F306-90B1-4B58-80E9-FFDC470CAE99}"/>
              </a:ext>
            </a:extLst>
          </p:cNvPr>
          <p:cNvSpPr txBox="1"/>
          <p:nvPr/>
        </p:nvSpPr>
        <p:spPr>
          <a:xfrm>
            <a:off x="9992986" y="2041523"/>
            <a:ext cx="311304" cy="353943"/>
          </a:xfrm>
          <a:prstGeom prst="rect">
            <a:avLst/>
          </a:prstGeom>
          <a:solidFill>
            <a:srgbClr val="68615C"/>
          </a:solidFill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</a:rPr>
              <a:t>2</a:t>
            </a:r>
            <a:endParaRPr lang="ko-KR" altLang="en-US" sz="17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CDC7E-811F-4D7A-A692-25D419E31C37}"/>
              </a:ext>
            </a:extLst>
          </p:cNvPr>
          <p:cNvSpPr txBox="1"/>
          <p:nvPr/>
        </p:nvSpPr>
        <p:spPr>
          <a:xfrm>
            <a:off x="9262280" y="2060574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STAGE</a:t>
            </a:r>
            <a:endParaRPr lang="ko-KR" altLang="en-US" sz="14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15250-A9B8-410A-95A2-AAF1CD6744E4}"/>
              </a:ext>
            </a:extLst>
          </p:cNvPr>
          <p:cNvSpPr txBox="1"/>
          <p:nvPr/>
        </p:nvSpPr>
        <p:spPr>
          <a:xfrm>
            <a:off x="981787" y="1922074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575757"/>
                </a:solidFill>
              </a:rPr>
              <a:t>노말</a:t>
            </a:r>
            <a:r>
              <a:rPr lang="ko-KR" altLang="en-US" sz="3200" b="1" dirty="0">
                <a:solidFill>
                  <a:srgbClr val="575757"/>
                </a:solidFill>
              </a:rPr>
              <a:t> </a:t>
            </a:r>
            <a:r>
              <a:rPr lang="en-US" altLang="ko-KR" sz="3200" b="1" dirty="0">
                <a:solidFill>
                  <a:srgbClr val="575757"/>
                </a:solidFill>
              </a:rPr>
              <a:t>40%</a:t>
            </a:r>
            <a:endParaRPr lang="ko-KR" altLang="en-US" sz="3200" b="1" dirty="0">
              <a:solidFill>
                <a:srgbClr val="575757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13CDB-7AA4-4637-BF54-8F4FB8721916}"/>
              </a:ext>
            </a:extLst>
          </p:cNvPr>
          <p:cNvSpPr txBox="1"/>
          <p:nvPr/>
        </p:nvSpPr>
        <p:spPr>
          <a:xfrm>
            <a:off x="981786" y="3067164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60EC"/>
                </a:solidFill>
              </a:rPr>
              <a:t>레어 </a:t>
            </a:r>
            <a:r>
              <a:rPr lang="en-US" altLang="ko-KR" sz="3200" b="1" dirty="0">
                <a:solidFill>
                  <a:srgbClr val="3360EC"/>
                </a:solidFill>
              </a:rPr>
              <a:t>30%</a:t>
            </a:r>
            <a:endParaRPr lang="ko-KR" altLang="en-US" sz="3200" b="1" dirty="0">
              <a:solidFill>
                <a:srgbClr val="3360EC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C2B55-1A25-4A84-9F16-439FB9C255C2}"/>
              </a:ext>
            </a:extLst>
          </p:cNvPr>
          <p:cNvSpPr txBox="1"/>
          <p:nvPr/>
        </p:nvSpPr>
        <p:spPr>
          <a:xfrm>
            <a:off x="981786" y="4212254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894BD1"/>
                </a:solidFill>
              </a:rPr>
              <a:t>에픽</a:t>
            </a:r>
            <a:r>
              <a:rPr lang="ko-KR" altLang="en-US" sz="3200" b="1" dirty="0">
                <a:solidFill>
                  <a:srgbClr val="894BD1"/>
                </a:solidFill>
              </a:rPr>
              <a:t> </a:t>
            </a:r>
            <a:r>
              <a:rPr lang="en-US" altLang="ko-KR" sz="3200" b="1" dirty="0">
                <a:solidFill>
                  <a:srgbClr val="894BD1"/>
                </a:solidFill>
              </a:rPr>
              <a:t>20%</a:t>
            </a:r>
            <a:endParaRPr lang="ko-KR" altLang="en-US" sz="3200" b="1" dirty="0">
              <a:solidFill>
                <a:srgbClr val="894BD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5CAA1-6823-4C79-A831-D11187ABFFE9}"/>
              </a:ext>
            </a:extLst>
          </p:cNvPr>
          <p:cNvSpPr txBox="1"/>
          <p:nvPr/>
        </p:nvSpPr>
        <p:spPr>
          <a:xfrm>
            <a:off x="981786" y="5357344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CFCF49"/>
                </a:solidFill>
              </a:rPr>
              <a:t>전설 </a:t>
            </a:r>
            <a:r>
              <a:rPr lang="en-US" altLang="ko-KR" sz="3200" b="1" dirty="0">
                <a:solidFill>
                  <a:srgbClr val="CFCF49"/>
                </a:solidFill>
              </a:rPr>
              <a:t>10%</a:t>
            </a:r>
            <a:endParaRPr lang="ko-KR" altLang="en-US" sz="3200" b="1" dirty="0">
              <a:solidFill>
                <a:srgbClr val="CFCF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7637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21" grpId="0"/>
      <p:bldP spid="24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17A77D6-B27C-404D-99F5-19F601F52AB7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B529B-B34A-410F-94D9-9F30C354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기술 분석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보스</a:t>
            </a:r>
          </a:p>
        </p:txBody>
      </p:sp>
      <p:pic>
        <p:nvPicPr>
          <p:cNvPr id="6" name="그림 5" descr="바닥, 실내이(가) 표시된 사진&#10;&#10;자동 생성된 설명">
            <a:extLst>
              <a:ext uri="{FF2B5EF4-FFF2-40B4-BE49-F238E27FC236}">
                <a16:creationId xmlns:a16="http://schemas.microsoft.com/office/drawing/2014/main" id="{C90E686A-A65E-4AC1-A2C3-68A5E5559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6" y="1516451"/>
            <a:ext cx="3009531" cy="22571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587FE9-2BC7-4F66-9A19-55A1347AD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04" y="1533571"/>
            <a:ext cx="4051407" cy="22400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C1E638-6CD2-4D55-9F6D-C61B3A0BA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81" y="4049944"/>
            <a:ext cx="4118330" cy="2277029"/>
          </a:xfrm>
          <a:prstGeom prst="rect">
            <a:avLst/>
          </a:prstGeom>
        </p:spPr>
      </p:pic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52C04020-9ADC-4646-AD2D-B93E902EE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6" y="4049945"/>
            <a:ext cx="3115276" cy="2277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D4392-B76E-42F0-90D6-F3C91260C305}"/>
              </a:ext>
            </a:extLst>
          </p:cNvPr>
          <p:cNvSpPr txBox="1"/>
          <p:nvPr/>
        </p:nvSpPr>
        <p:spPr>
          <a:xfrm>
            <a:off x="2995326" y="1752656"/>
            <a:ext cx="875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sin</a:t>
            </a:r>
            <a:endParaRPr lang="ko-KR" altLang="en-US" sz="40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25F37-94BA-4942-A4B1-1235FFE15E07}"/>
              </a:ext>
            </a:extLst>
          </p:cNvPr>
          <p:cNvSpPr txBox="1"/>
          <p:nvPr/>
        </p:nvSpPr>
        <p:spPr>
          <a:xfrm>
            <a:off x="5258188" y="1752656"/>
            <a:ext cx="989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cos</a:t>
            </a:r>
            <a:endParaRPr lang="ko-KR" altLang="en-US" sz="40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AF86E5-4D98-4A85-9153-EC9F7FF75819}"/>
              </a:ext>
            </a:extLst>
          </p:cNvPr>
          <p:cNvSpPr txBox="1"/>
          <p:nvPr/>
        </p:nvSpPr>
        <p:spPr>
          <a:xfrm>
            <a:off x="7521050" y="1752656"/>
            <a:ext cx="973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tan</a:t>
            </a:r>
            <a:endParaRPr lang="ko-KR" altLang="en-US" sz="40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6C329A-4BBA-4EEF-812F-EEC162F4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21" y="2892693"/>
            <a:ext cx="3009531" cy="30095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55793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17A77D6-B27C-404D-99F5-19F601F52AB7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B529B-B34A-410F-94D9-9F30C354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기술 분석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옵션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BB9E7E-FD09-4E90-9098-270FA9F44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4"/>
          <a:stretch/>
        </p:blipFill>
        <p:spPr>
          <a:xfrm>
            <a:off x="696970" y="1588849"/>
            <a:ext cx="6580526" cy="3680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B5414D-52E2-425F-8105-64FFC0627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4"/>
          <a:stretch/>
        </p:blipFill>
        <p:spPr>
          <a:xfrm>
            <a:off x="1068746" y="1953972"/>
            <a:ext cx="6532340" cy="36533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5768C6-33E0-4EA4-8824-84E4102B0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0" t="6594" r="808" b="80003"/>
          <a:stretch/>
        </p:blipFill>
        <p:spPr>
          <a:xfrm>
            <a:off x="9151018" y="1717637"/>
            <a:ext cx="1431165" cy="1495256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3F9B69E-5F42-46E5-9218-F42B4D171B18}"/>
              </a:ext>
            </a:extLst>
          </p:cNvPr>
          <p:cNvSpPr/>
          <p:nvPr/>
        </p:nvSpPr>
        <p:spPr>
          <a:xfrm flipH="1">
            <a:off x="7957810" y="2070208"/>
            <a:ext cx="836483" cy="790113"/>
          </a:xfrm>
          <a:prstGeom prst="rightArrow">
            <a:avLst/>
          </a:prstGeom>
          <a:solidFill>
            <a:srgbClr val="E6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DCE37A-2ED1-457C-9B94-693125B57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74" t="37224" r="14467"/>
          <a:stretch/>
        </p:blipFill>
        <p:spPr>
          <a:xfrm>
            <a:off x="7776099" y="3160450"/>
            <a:ext cx="3577701" cy="244687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EA7E900-6DF8-448B-A8F8-916F91DBEF91}"/>
              </a:ext>
            </a:extLst>
          </p:cNvPr>
          <p:cNvSpPr/>
          <p:nvPr/>
        </p:nvSpPr>
        <p:spPr>
          <a:xfrm>
            <a:off x="10492391" y="4769338"/>
            <a:ext cx="568171" cy="56817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54102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ADBF9F-B8A5-4DFF-A687-B3F46C13C531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992031-2729-4E51-A957-A35EE0BB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개발 환경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B9443C-0AF8-4872-9E05-B8624950443E}"/>
              </a:ext>
            </a:extLst>
          </p:cNvPr>
          <p:cNvGrpSpPr/>
          <p:nvPr/>
        </p:nvGrpSpPr>
        <p:grpSpPr>
          <a:xfrm>
            <a:off x="1469020" y="2617875"/>
            <a:ext cx="3908237" cy="3273166"/>
            <a:chOff x="1469020" y="2055812"/>
            <a:chExt cx="3908237" cy="32731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4C3C78-03CD-42D3-A647-FF388DFB12DB}"/>
                </a:ext>
              </a:extLst>
            </p:cNvPr>
            <p:cNvSpPr txBox="1"/>
            <p:nvPr/>
          </p:nvSpPr>
          <p:spPr>
            <a:xfrm>
              <a:off x="1469020" y="205581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>
                  <a:solidFill>
                    <a:srgbClr val="203864"/>
                  </a:solidFill>
                </a:rPr>
                <a:t>배서우</a:t>
              </a:r>
              <a:endParaRPr lang="ko-KR" altLang="en-US" sz="2400" b="1" dirty="0">
                <a:solidFill>
                  <a:srgbClr val="20386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8A17D0-7B96-4132-B13C-2045E3FE97FE}"/>
                </a:ext>
              </a:extLst>
            </p:cNvPr>
            <p:cNvSpPr txBox="1"/>
            <p:nvPr/>
          </p:nvSpPr>
          <p:spPr>
            <a:xfrm>
              <a:off x="1643543" y="2466656"/>
              <a:ext cx="373371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03864"/>
                  </a:solidFill>
                </a:rPr>
                <a:t>아이디어 발상</a:t>
              </a:r>
              <a:r>
                <a:rPr lang="en-US" altLang="ko-KR" sz="2000" b="1" dirty="0">
                  <a:solidFill>
                    <a:srgbClr val="203864"/>
                  </a:solidFill>
                </a:rPr>
                <a:t> / </a:t>
              </a:r>
              <a:r>
                <a:rPr lang="ko-KR" altLang="en-US" sz="2000" b="1" dirty="0">
                  <a:solidFill>
                    <a:srgbClr val="203864"/>
                  </a:solidFill>
                </a:rPr>
                <a:t>게임개발 기획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ko-KR" altLang="en-US" sz="2000" b="1" dirty="0">
                  <a:solidFill>
                    <a:srgbClr val="203864"/>
                  </a:solidFill>
                </a:rPr>
                <a:t>프로그래밍 작업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ko-KR" altLang="en-US" sz="2000" b="1" dirty="0">
                  <a:solidFill>
                    <a:srgbClr val="203864"/>
                  </a:solidFill>
                </a:rPr>
                <a:t>사운드 작업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ko-KR" altLang="en-US" sz="2000" b="1" dirty="0">
                  <a:solidFill>
                    <a:srgbClr val="203864"/>
                  </a:solidFill>
                </a:rPr>
                <a:t>이펙트 작업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ko-KR" altLang="en-US" sz="2000" b="1" dirty="0">
                  <a:solidFill>
                    <a:srgbClr val="203864"/>
                  </a:solidFill>
                </a:rPr>
                <a:t>보스 패턴 작업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ko-KR" altLang="en-US" sz="2000" b="1" dirty="0">
                  <a:solidFill>
                    <a:srgbClr val="203864"/>
                  </a:solidFill>
                </a:rPr>
                <a:t>파워포인트 제작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en-US" altLang="ko-KR" sz="2000" b="1" dirty="0">
                  <a:solidFill>
                    <a:srgbClr val="203864"/>
                  </a:solidFill>
                </a:rPr>
                <a:t>2D </a:t>
              </a:r>
              <a:r>
                <a:rPr lang="ko-KR" altLang="en-US" sz="2000" b="1" dirty="0">
                  <a:solidFill>
                    <a:srgbClr val="203864"/>
                  </a:solidFill>
                </a:rPr>
                <a:t>그래픽 작업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ko-KR" altLang="en-US" sz="2000" b="1" dirty="0">
                  <a:solidFill>
                    <a:srgbClr val="203864"/>
                  </a:solidFill>
                </a:rPr>
                <a:t>자료 수집 및 정리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ko-KR" altLang="en-US" sz="2000" b="1" dirty="0">
                  <a:solidFill>
                    <a:srgbClr val="203864"/>
                  </a:solidFill>
                </a:rPr>
                <a:t>게임 테스트 및 외부 의견 수집</a:t>
              </a:r>
              <a:endParaRPr lang="en-US" altLang="ko-KR" sz="2000" b="1" dirty="0">
                <a:solidFill>
                  <a:srgbClr val="203864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C69CE7-2490-4568-AB3F-C59A52DDD996}"/>
              </a:ext>
            </a:extLst>
          </p:cNvPr>
          <p:cNvGrpSpPr/>
          <p:nvPr/>
        </p:nvGrpSpPr>
        <p:grpSpPr>
          <a:xfrm>
            <a:off x="6096000" y="2617875"/>
            <a:ext cx="3890936" cy="1426507"/>
            <a:chOff x="6096000" y="2055812"/>
            <a:chExt cx="3890936" cy="1426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73B183-0C00-4D5E-987B-83EB0EA6C64F}"/>
                </a:ext>
              </a:extLst>
            </p:cNvPr>
            <p:cNvSpPr txBox="1"/>
            <p:nvPr/>
          </p:nvSpPr>
          <p:spPr>
            <a:xfrm>
              <a:off x="6096000" y="205581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203864"/>
                  </a:solidFill>
                </a:rPr>
                <a:t>박동찬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38413D-065A-43D4-9F6C-FD79AD331812}"/>
                </a:ext>
              </a:extLst>
            </p:cNvPr>
            <p:cNvSpPr txBox="1"/>
            <p:nvPr/>
          </p:nvSpPr>
          <p:spPr>
            <a:xfrm>
              <a:off x="6275664" y="2466656"/>
              <a:ext cx="3711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03864"/>
                  </a:solidFill>
                </a:rPr>
                <a:t>3D </a:t>
              </a:r>
              <a:r>
                <a:rPr lang="ko-KR" altLang="en-US" sz="2000" b="1" dirty="0">
                  <a:solidFill>
                    <a:srgbClr val="203864"/>
                  </a:solidFill>
                </a:rPr>
                <a:t>그래픽 작업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ko-KR" altLang="en-US" sz="2000" b="1" dirty="0">
                  <a:solidFill>
                    <a:srgbClr val="203864"/>
                  </a:solidFill>
                </a:rPr>
                <a:t>애니메이션 작업</a:t>
              </a:r>
              <a:endParaRPr lang="en-US" altLang="ko-KR" sz="2000" b="1" dirty="0">
                <a:solidFill>
                  <a:srgbClr val="203864"/>
                </a:solidFill>
              </a:endParaRPr>
            </a:p>
            <a:p>
              <a:r>
                <a:rPr lang="ko-KR" altLang="en-US" sz="2000" b="1" dirty="0">
                  <a:solidFill>
                    <a:srgbClr val="203864"/>
                  </a:solidFill>
                </a:rPr>
                <a:t>게임 테스트 및 외부 의견 수집</a:t>
              </a:r>
              <a:endParaRPr lang="en-US" altLang="ko-KR" sz="2000" b="1" dirty="0">
                <a:solidFill>
                  <a:srgbClr val="20386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7814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ADBF9F-B8A5-4DFF-A687-B3F46C13C531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992031-2729-4E51-A957-A35EE0BB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161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개발 환경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아이디어 발상 </a:t>
            </a:r>
            <a:r>
              <a:rPr lang="en-US" altLang="ko-KR" b="1" dirty="0">
                <a:solidFill>
                  <a:srgbClr val="E6002D"/>
                </a:solidFill>
              </a:rPr>
              <a:t>/ </a:t>
            </a:r>
            <a:r>
              <a:rPr lang="ko-KR" altLang="en-US" b="1" dirty="0">
                <a:solidFill>
                  <a:srgbClr val="E6002D"/>
                </a:solidFill>
              </a:rPr>
              <a:t>게임 개발 기획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9D06BB-3591-44B4-AAD5-B2A74552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35" y="2055812"/>
            <a:ext cx="8737886" cy="37249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69486-B979-47BA-B9C2-4BC2EEB0E7CD}"/>
              </a:ext>
            </a:extLst>
          </p:cNvPr>
          <p:cNvSpPr txBox="1"/>
          <p:nvPr/>
        </p:nvSpPr>
        <p:spPr>
          <a:xfrm>
            <a:off x="5417551" y="2109523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몬스터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9BE0C-1700-4A27-8C07-0405CCCEDC0B}"/>
              </a:ext>
            </a:extLst>
          </p:cNvPr>
          <p:cNvSpPr txBox="1"/>
          <p:nvPr/>
        </p:nvSpPr>
        <p:spPr>
          <a:xfrm>
            <a:off x="8602368" y="3235412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랜덤능력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155115-4F54-4F57-9A47-EB4EC6DD1BC6}"/>
              </a:ext>
            </a:extLst>
          </p:cNvPr>
          <p:cNvSpPr txBox="1"/>
          <p:nvPr/>
        </p:nvSpPr>
        <p:spPr>
          <a:xfrm>
            <a:off x="8713196" y="2055812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무기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1963D-DBC8-46CA-A454-31E9CEEF35CF}"/>
              </a:ext>
            </a:extLst>
          </p:cNvPr>
          <p:cNvSpPr txBox="1"/>
          <p:nvPr/>
        </p:nvSpPr>
        <p:spPr>
          <a:xfrm>
            <a:off x="960598" y="3262267"/>
            <a:ext cx="311655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무기 로테이션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6D2ED-773A-453E-A84D-C4FACC24499A}"/>
              </a:ext>
            </a:extLst>
          </p:cNvPr>
          <p:cNvSpPr txBox="1"/>
          <p:nvPr/>
        </p:nvSpPr>
        <p:spPr>
          <a:xfrm>
            <a:off x="5012316" y="3262267"/>
            <a:ext cx="26548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데미지 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5D67-B014-4188-A7E2-68A8D3B551B9}"/>
              </a:ext>
            </a:extLst>
          </p:cNvPr>
          <p:cNvSpPr txBox="1"/>
          <p:nvPr/>
        </p:nvSpPr>
        <p:spPr>
          <a:xfrm>
            <a:off x="1334801" y="2109523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보스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9987B-CA36-4800-8AE4-AD83B7AE0438}"/>
              </a:ext>
            </a:extLst>
          </p:cNvPr>
          <p:cNvSpPr txBox="1"/>
          <p:nvPr/>
        </p:nvSpPr>
        <p:spPr>
          <a:xfrm>
            <a:off x="2583570" y="2109523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패턴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A0CEF3-1B70-4C56-92EB-6E78D8F2DEFA}"/>
              </a:ext>
            </a:extLst>
          </p:cNvPr>
          <p:cNvSpPr txBox="1"/>
          <p:nvPr/>
        </p:nvSpPr>
        <p:spPr>
          <a:xfrm>
            <a:off x="5106558" y="4415013"/>
            <a:ext cx="265489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레벨 디자인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86AED3-5049-43A5-892F-2DF260E2640A}"/>
              </a:ext>
            </a:extLst>
          </p:cNvPr>
          <p:cNvSpPr txBox="1"/>
          <p:nvPr/>
        </p:nvSpPr>
        <p:spPr>
          <a:xfrm>
            <a:off x="1021512" y="4415012"/>
            <a:ext cx="299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HP </a:t>
            </a:r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물약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52C6-5828-4647-BAE8-D427FE1EC1FF}"/>
              </a:ext>
            </a:extLst>
          </p:cNvPr>
          <p:cNvSpPr txBox="1"/>
          <p:nvPr/>
        </p:nvSpPr>
        <p:spPr>
          <a:xfrm>
            <a:off x="8801098" y="4409914"/>
            <a:ext cx="156966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chemeClr val="bg1"/>
                  </a:solidFill>
                  <a:miter lim="800000"/>
                </a:ln>
                <a:solidFill>
                  <a:srgbClr val="203864"/>
                </a:solidFill>
              </a:rPr>
              <a:t>모바일</a:t>
            </a:r>
          </a:p>
        </p:txBody>
      </p:sp>
    </p:spTree>
    <p:extLst>
      <p:ext uri="{BB962C8B-B14F-4D97-AF65-F5344CB8AC3E}">
        <p14:creationId xmlns:p14="http://schemas.microsoft.com/office/powerpoint/2010/main" val="1399976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" grpId="0"/>
      <p:bldP spid="12" grpId="0"/>
      <p:bldP spid="19" grpId="0"/>
      <p:bldP spid="20" grpId="0"/>
      <p:bldP spid="21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ADBF9F-B8A5-4DFF-A687-B3F46C13C531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992031-2729-4E51-A957-A35EE0BB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개발 환경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프로그래밍 작업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72E93-FB0E-4DA3-8EEF-0FA54DF8F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711" y="3037325"/>
            <a:ext cx="1743075" cy="14954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9C439E-149C-4851-BDD2-2581EA0F6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55" y="3037324"/>
            <a:ext cx="1904174" cy="1495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F9BCE3-B0CA-4B5D-9625-86AD887030B9}"/>
              </a:ext>
            </a:extLst>
          </p:cNvPr>
          <p:cNvGrpSpPr/>
          <p:nvPr/>
        </p:nvGrpSpPr>
        <p:grpSpPr>
          <a:xfrm>
            <a:off x="5092117" y="3353004"/>
            <a:ext cx="1518407" cy="864066"/>
            <a:chOff x="5092117" y="3353004"/>
            <a:chExt cx="1518407" cy="864066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C5BD5C73-719C-4F38-A6F6-38836DD68330}"/>
                </a:ext>
              </a:extLst>
            </p:cNvPr>
            <p:cNvSpPr/>
            <p:nvPr/>
          </p:nvSpPr>
          <p:spPr>
            <a:xfrm>
              <a:off x="5092117" y="3353004"/>
              <a:ext cx="1518407" cy="864066"/>
            </a:xfrm>
            <a:prstGeom prst="rightArrow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24BF0A-8EB5-4CFB-8DBD-490984FE7C09}"/>
                </a:ext>
              </a:extLst>
            </p:cNvPr>
            <p:cNvSpPr txBox="1"/>
            <p:nvPr/>
          </p:nvSpPr>
          <p:spPr>
            <a:xfrm flipH="1">
              <a:off x="5092117" y="3492648"/>
              <a:ext cx="12126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C#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9394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ADBF9F-B8A5-4DFF-A687-B3F46C13C531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992031-2729-4E51-A957-A35EE0BB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개발 환경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사운드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82E8BE-078E-4BC8-804C-44952592E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35" y="2619236"/>
            <a:ext cx="1885950" cy="44767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530D86-A3A2-4FCC-8179-51E7AE08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05" y="2055812"/>
            <a:ext cx="2905125" cy="3267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9F71DD-BE2A-45D7-B5D5-949AF2A2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768" y="4078286"/>
            <a:ext cx="3057525" cy="1609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7030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ADBF9F-B8A5-4DFF-A687-B3F46C13C531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992031-2729-4E51-A957-A35EE0BB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개발 환경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이펙트 그래픽 작업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2E5D1-4470-4067-8878-131693A4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417" y="1887523"/>
            <a:ext cx="2534818" cy="4286570"/>
          </a:xfrm>
          <a:prstGeom prst="rect">
            <a:avLst/>
          </a:prstGeom>
        </p:spPr>
      </p:pic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AEDB4C1A-E623-4743-AEF4-3AF4AB4D1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86" y="1887523"/>
            <a:ext cx="5191125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952003-588B-4717-825E-118B9FCA8FD0}"/>
              </a:ext>
            </a:extLst>
          </p:cNvPr>
          <p:cNvSpPr txBox="1"/>
          <p:nvPr/>
        </p:nvSpPr>
        <p:spPr>
          <a:xfrm>
            <a:off x="2547729" y="4748169"/>
            <a:ext cx="4277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Trail </a:t>
            </a:r>
            <a:r>
              <a:rPr lang="en-US" altLang="ko-KR" sz="4800" b="1" dirty="0" err="1"/>
              <a:t>Randerer</a:t>
            </a:r>
            <a:endParaRPr lang="ko-KR" altLang="en-US" sz="48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9E6DD9-276D-496F-BDBF-F713EC892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417" y="1543575"/>
            <a:ext cx="2811655" cy="5167718"/>
          </a:xfrm>
          <a:prstGeom prst="rect">
            <a:avLst/>
          </a:prstGeom>
        </p:spPr>
      </p:pic>
      <p:pic>
        <p:nvPicPr>
          <p:cNvPr id="15" name="그림 14" descr="하늘이(가) 표시된 사진&#10;&#10;자동 생성된 설명">
            <a:extLst>
              <a:ext uri="{FF2B5EF4-FFF2-40B4-BE49-F238E27FC236}">
                <a16:creationId xmlns:a16="http://schemas.microsoft.com/office/drawing/2014/main" id="{6AA7EDF9-8F08-41AF-BC6D-3B29A624A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860" y="2369017"/>
            <a:ext cx="1171575" cy="1466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412F83-4634-449D-8D10-069A74F01ACB}"/>
              </a:ext>
            </a:extLst>
          </p:cNvPr>
          <p:cNvSpPr txBox="1"/>
          <p:nvPr/>
        </p:nvSpPr>
        <p:spPr>
          <a:xfrm>
            <a:off x="2358028" y="4748168"/>
            <a:ext cx="4657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Particle System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887180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ADBF9F-B8A5-4DFF-A687-B3F46C13C531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992031-2729-4E51-A957-A35EE0BB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개발 환경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보스</a:t>
            </a:r>
            <a:r>
              <a:rPr lang="en-US" altLang="ko-KR" b="1" dirty="0">
                <a:solidFill>
                  <a:srgbClr val="E6002D"/>
                </a:solidFill>
              </a:rPr>
              <a:t> </a:t>
            </a:r>
            <a:r>
              <a:rPr lang="ko-KR" altLang="en-US" b="1" dirty="0">
                <a:solidFill>
                  <a:srgbClr val="E6002D"/>
                </a:solidFill>
              </a:rPr>
              <a:t>패턴 작업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FF9AA6-D4FE-4E3E-BE91-B1C95BC2AE71}"/>
              </a:ext>
            </a:extLst>
          </p:cNvPr>
          <p:cNvGrpSpPr/>
          <p:nvPr/>
        </p:nvGrpSpPr>
        <p:grpSpPr>
          <a:xfrm>
            <a:off x="1184751" y="1394366"/>
            <a:ext cx="5555683" cy="4793372"/>
            <a:chOff x="1184751" y="1394366"/>
            <a:chExt cx="5555683" cy="4793372"/>
          </a:xfrm>
        </p:grpSpPr>
        <p:pic>
          <p:nvPicPr>
            <p:cNvPr id="19" name="그림 18" descr="실내이(가) 표시된 사진&#10;&#10;자동 생성된 설명">
              <a:extLst>
                <a:ext uri="{FF2B5EF4-FFF2-40B4-BE49-F238E27FC236}">
                  <a16:creationId xmlns:a16="http://schemas.microsoft.com/office/drawing/2014/main" id="{695D2DF8-0A38-4C87-96BB-D3B57B819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7" t="1277" r="19340" b="41603"/>
            <a:stretch/>
          </p:blipFill>
          <p:spPr>
            <a:xfrm>
              <a:off x="3471168" y="1759489"/>
              <a:ext cx="2331249" cy="177382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A5D1DCE-AAD7-4EF4-B8E8-F52896E326C0}"/>
                </a:ext>
              </a:extLst>
            </p:cNvPr>
            <p:cNvGrpSpPr/>
            <p:nvPr/>
          </p:nvGrpSpPr>
          <p:grpSpPr>
            <a:xfrm>
              <a:off x="1184751" y="3668697"/>
              <a:ext cx="1554433" cy="2519041"/>
              <a:chOff x="1184751" y="3668697"/>
              <a:chExt cx="1554433" cy="2519041"/>
            </a:xfrm>
          </p:grpSpPr>
          <p:sp>
            <p:nvSpPr>
              <p:cNvPr id="7" name="순서도: 지연 6">
                <a:extLst>
                  <a:ext uri="{FF2B5EF4-FFF2-40B4-BE49-F238E27FC236}">
                    <a16:creationId xmlns:a16="http://schemas.microsoft.com/office/drawing/2014/main" id="{BFEA2E59-5362-4F30-AC82-963CE33A49C8}"/>
                  </a:ext>
                </a:extLst>
              </p:cNvPr>
              <p:cNvSpPr/>
              <p:nvPr/>
            </p:nvSpPr>
            <p:spPr>
              <a:xfrm rot="16200000">
                <a:off x="1251753" y="4700306"/>
                <a:ext cx="1420430" cy="1554433"/>
              </a:xfrm>
              <a:prstGeom prst="flowChartDelay">
                <a:avLst/>
              </a:prstGeom>
              <a:solidFill>
                <a:srgbClr val="20386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BEB9813-0948-42C4-B277-AC702713A5A0}"/>
                  </a:ext>
                </a:extLst>
              </p:cNvPr>
              <p:cNvSpPr/>
              <p:nvPr/>
            </p:nvSpPr>
            <p:spPr>
              <a:xfrm>
                <a:off x="1447062" y="3668697"/>
                <a:ext cx="1029809" cy="1029809"/>
              </a:xfrm>
              <a:prstGeom prst="ellipse">
                <a:avLst/>
              </a:prstGeom>
              <a:solidFill>
                <a:srgbClr val="20386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생각 풍선: 구름 모양 12">
              <a:extLst>
                <a:ext uri="{FF2B5EF4-FFF2-40B4-BE49-F238E27FC236}">
                  <a16:creationId xmlns:a16="http://schemas.microsoft.com/office/drawing/2014/main" id="{3820F1CA-B61C-4613-8731-59E9ED87FFF4}"/>
                </a:ext>
              </a:extLst>
            </p:cNvPr>
            <p:cNvSpPr/>
            <p:nvPr/>
          </p:nvSpPr>
          <p:spPr>
            <a:xfrm>
              <a:off x="2476871" y="1394366"/>
              <a:ext cx="4263563" cy="2346613"/>
            </a:xfrm>
            <a:prstGeom prst="cloudCallout">
              <a:avLst>
                <a:gd name="adj1" fmla="val -43055"/>
                <a:gd name="adj2" fmla="val 73298"/>
              </a:avLst>
            </a:prstGeom>
            <a:noFill/>
            <a:ln w="190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929E0AD-9B2A-4FEC-8460-7B78E5097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209" y="1690688"/>
            <a:ext cx="704850" cy="8477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78D309-1AF3-4549-9FC9-452745B7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209" y="3117356"/>
            <a:ext cx="4257675" cy="3162300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D25AAE5-4F17-4F45-AB93-4AA70B4DCE91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7931059" y="2114551"/>
            <a:ext cx="1423988" cy="10028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0AAA5F58-3AA1-4FB1-B86F-F0B884460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334" y="5443844"/>
            <a:ext cx="695325" cy="83820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0886655-44C6-4879-AFC5-652B35D771A8}"/>
              </a:ext>
            </a:extLst>
          </p:cNvPr>
          <p:cNvCxnSpPr>
            <a:cxnSpLocks/>
          </p:cNvCxnSpPr>
          <p:nvPr/>
        </p:nvCxnSpPr>
        <p:spPr>
          <a:xfrm flipH="1">
            <a:off x="6635659" y="5862944"/>
            <a:ext cx="590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8D12647-547B-41B3-9095-7953F3563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034" y="5450981"/>
            <a:ext cx="666750" cy="828675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1EA218-5149-46CD-BB16-52F50C283902}"/>
              </a:ext>
            </a:extLst>
          </p:cNvPr>
          <p:cNvCxnSpPr>
            <a:cxnSpLocks/>
          </p:cNvCxnSpPr>
          <p:nvPr/>
        </p:nvCxnSpPr>
        <p:spPr>
          <a:xfrm flipH="1">
            <a:off x="5349784" y="5869374"/>
            <a:ext cx="590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4458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EFAEE7-91A9-41A8-9E32-F116E3A027EC}"/>
              </a:ext>
            </a:extLst>
          </p:cNvPr>
          <p:cNvCxnSpPr>
            <a:cxnSpLocks/>
          </p:cNvCxnSpPr>
          <p:nvPr/>
        </p:nvCxnSpPr>
        <p:spPr>
          <a:xfrm flipV="1">
            <a:off x="1313574" y="1325566"/>
            <a:ext cx="0" cy="5532434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7DB541-CBD3-4DFB-9EE3-57AB676DDABF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2D2C8E-F887-4FAB-B5E4-4CB8B537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431"/>
            <a:ext cx="10515600" cy="1325563"/>
          </a:xfrm>
        </p:spPr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캡스톤</a:t>
            </a:r>
            <a:r>
              <a:rPr lang="ko-KR" altLang="en-US" b="1" dirty="0">
                <a:solidFill>
                  <a:schemeClr val="bg1"/>
                </a:solidFill>
              </a:rPr>
              <a:t>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2330E-B2A0-42DC-A550-2E61831961B1}"/>
              </a:ext>
            </a:extLst>
          </p:cNvPr>
          <p:cNvSpPr txBox="1"/>
          <p:nvPr/>
        </p:nvSpPr>
        <p:spPr>
          <a:xfrm>
            <a:off x="1735177" y="180356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203864"/>
                </a:solidFill>
              </a:rPr>
              <a:t>작품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0D1B0-D67B-4AAF-9F57-046CB9073D33}"/>
              </a:ext>
            </a:extLst>
          </p:cNvPr>
          <p:cNvSpPr txBox="1"/>
          <p:nvPr/>
        </p:nvSpPr>
        <p:spPr>
          <a:xfrm>
            <a:off x="1735177" y="345998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203864"/>
                </a:solidFill>
              </a:rPr>
              <a:t>작품 주제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230CA-BBC3-4726-943D-6AFEA2C2B070}"/>
              </a:ext>
            </a:extLst>
          </p:cNvPr>
          <p:cNvSpPr txBox="1"/>
          <p:nvPr/>
        </p:nvSpPr>
        <p:spPr>
          <a:xfrm>
            <a:off x="1735177" y="510846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203864"/>
                </a:solidFill>
              </a:rPr>
              <a:t>시장 추세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3CDCF3-35DB-4279-95F5-3F9D6B43E714}"/>
              </a:ext>
            </a:extLst>
          </p:cNvPr>
          <p:cNvSpPr/>
          <p:nvPr/>
        </p:nvSpPr>
        <p:spPr>
          <a:xfrm>
            <a:off x="1114382" y="1873926"/>
            <a:ext cx="398384" cy="3983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8DCB63-58C8-4F0D-A8BE-BE259D330054}"/>
              </a:ext>
            </a:extLst>
          </p:cNvPr>
          <p:cNvSpPr/>
          <p:nvPr/>
        </p:nvSpPr>
        <p:spPr>
          <a:xfrm>
            <a:off x="1114382" y="3522405"/>
            <a:ext cx="398384" cy="3983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347F88A-65F1-4C52-9A4F-C91F39A007AC}"/>
              </a:ext>
            </a:extLst>
          </p:cNvPr>
          <p:cNvSpPr/>
          <p:nvPr/>
        </p:nvSpPr>
        <p:spPr>
          <a:xfrm>
            <a:off x="1114382" y="5170883"/>
            <a:ext cx="398384" cy="3983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C41464-BFF7-4F59-9C6D-B553BDB54FAE}"/>
              </a:ext>
            </a:extLst>
          </p:cNvPr>
          <p:cNvCxnSpPr>
            <a:cxnSpLocks/>
          </p:cNvCxnSpPr>
          <p:nvPr/>
        </p:nvCxnSpPr>
        <p:spPr>
          <a:xfrm flipV="1">
            <a:off x="6717482" y="1325566"/>
            <a:ext cx="0" cy="4072057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3E91A2-58F0-4293-905B-A4B25F973717}"/>
              </a:ext>
            </a:extLst>
          </p:cNvPr>
          <p:cNvSpPr txBox="1"/>
          <p:nvPr/>
        </p:nvSpPr>
        <p:spPr>
          <a:xfrm>
            <a:off x="7155863" y="510517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203864"/>
                </a:solidFill>
              </a:rPr>
              <a:t>기술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909AB2-4529-48D2-822C-61A7AD18881C}"/>
              </a:ext>
            </a:extLst>
          </p:cNvPr>
          <p:cNvSpPr txBox="1"/>
          <p:nvPr/>
        </p:nvSpPr>
        <p:spPr>
          <a:xfrm>
            <a:off x="7155863" y="345998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203864"/>
                </a:solidFill>
              </a:rPr>
              <a:t>개발 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39D40D-103A-433E-8CEF-B3659B8CE351}"/>
              </a:ext>
            </a:extLst>
          </p:cNvPr>
          <p:cNvSpPr txBox="1"/>
          <p:nvPr/>
        </p:nvSpPr>
        <p:spPr>
          <a:xfrm>
            <a:off x="7155863" y="180356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203864"/>
                </a:solidFill>
              </a:rPr>
              <a:t>작품 내용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C3E3422-F72A-40FC-8835-680EC2937719}"/>
              </a:ext>
            </a:extLst>
          </p:cNvPr>
          <p:cNvSpPr/>
          <p:nvPr/>
        </p:nvSpPr>
        <p:spPr>
          <a:xfrm>
            <a:off x="6535068" y="5167597"/>
            <a:ext cx="398384" cy="3983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921E716-DDD3-42C5-A2DA-D2DACA9FA642}"/>
              </a:ext>
            </a:extLst>
          </p:cNvPr>
          <p:cNvSpPr/>
          <p:nvPr/>
        </p:nvSpPr>
        <p:spPr>
          <a:xfrm>
            <a:off x="6535068" y="3522405"/>
            <a:ext cx="398384" cy="3983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20C3F5-21D0-4CA6-8C9E-DE357200418A}"/>
              </a:ext>
            </a:extLst>
          </p:cNvPr>
          <p:cNvSpPr/>
          <p:nvPr/>
        </p:nvSpPr>
        <p:spPr>
          <a:xfrm>
            <a:off x="6535068" y="1865978"/>
            <a:ext cx="398384" cy="3983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15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 animBg="1"/>
      <p:bldP spid="24" grpId="0" animBg="1"/>
      <p:bldP spid="25" grpId="0" animBg="1"/>
      <p:bldP spid="12" grpId="0"/>
      <p:bldP spid="16" grpId="0"/>
      <p:bldP spid="17" grpId="0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ADBF9F-B8A5-4DFF-A687-B3F46C13C531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992031-2729-4E51-A957-A35EE0BB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개발 환경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그래픽 </a:t>
            </a:r>
            <a:r>
              <a:rPr lang="en-US" altLang="ko-KR" b="1" dirty="0">
                <a:solidFill>
                  <a:srgbClr val="E6002D"/>
                </a:solidFill>
              </a:rPr>
              <a:t>/ </a:t>
            </a:r>
            <a:r>
              <a:rPr lang="ko-KR" altLang="en-US" b="1" dirty="0">
                <a:solidFill>
                  <a:srgbClr val="E6002D"/>
                </a:solidFill>
              </a:rPr>
              <a:t>애니메이션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92BD25-78AC-4BAE-97D2-126E3C139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084" y="2089265"/>
            <a:ext cx="7161087" cy="39087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B86F77-C294-4477-B89E-217A72F6F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41" y="4948802"/>
            <a:ext cx="2238375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D0C0D3-EBB0-456D-A834-610B8F48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01" y="1435911"/>
            <a:ext cx="6559575" cy="3689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0B50BF-16AC-41C3-8DD4-1942F927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5" y="2780093"/>
            <a:ext cx="6948905" cy="3908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Home | Qubicle">
            <a:extLst>
              <a:ext uri="{FF2B5EF4-FFF2-40B4-BE49-F238E27FC236}">
                <a16:creationId xmlns:a16="http://schemas.microsoft.com/office/drawing/2014/main" id="{16AF4953-E895-4634-ABC0-E3A102CC6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4142"/>
            <a:ext cx="1957631" cy="823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7EEF97-1556-45DC-A9BE-0E6D5FC38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5611" y="1591897"/>
            <a:ext cx="2085975" cy="3533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 descr="Logo — blender.org">
            <a:extLst>
              <a:ext uri="{FF2B5EF4-FFF2-40B4-BE49-F238E27FC236}">
                <a16:creationId xmlns:a16="http://schemas.microsoft.com/office/drawing/2014/main" id="{98107CE1-7DFB-48BA-9496-59830C12D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91" y="5096955"/>
            <a:ext cx="1224508" cy="15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D77087-4687-477D-89E0-788E1CFE8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85" y="3132973"/>
            <a:ext cx="99536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601204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ADBF9F-B8A5-4DFF-A687-B3F46C13C531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992031-2729-4E51-A957-A35EE0BB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개발 환경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rgbClr val="E6002D"/>
                </a:solidFill>
              </a:rPr>
              <a:t>외부 의견 수집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C253F-4C33-43D9-8FC2-4882B185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40" y="1690688"/>
            <a:ext cx="2445977" cy="4297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966441-106C-4F69-9153-A21239CD7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3714010"/>
            <a:ext cx="2971800" cy="1019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9BA23F-09DC-4D7C-8CFF-68873EE7B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633" y="1961410"/>
            <a:ext cx="2600325" cy="1752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B7672D-21E2-499E-9615-911FCAE8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958" y="2560744"/>
            <a:ext cx="3105150" cy="2847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3F30B3-D05E-45D8-B58B-997EB106DA71}"/>
              </a:ext>
            </a:extLst>
          </p:cNvPr>
          <p:cNvSpPr txBox="1"/>
          <p:nvPr/>
        </p:nvSpPr>
        <p:spPr>
          <a:xfrm>
            <a:off x="3700622" y="3298511"/>
            <a:ext cx="5676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사실 이 외에도 받았는데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모바일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컴퓨터 포맷해서 사라졌습니다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..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C798B1-434D-4750-9868-2697B7352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092" y="1749339"/>
            <a:ext cx="7669613" cy="41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41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ADBF9F-B8A5-4DFF-A687-B3F46C13C531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992031-2729-4E51-A957-A35EE0BB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작품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88728-BA36-4796-9C87-8D679DAB8F5E}"/>
              </a:ext>
            </a:extLst>
          </p:cNvPr>
          <p:cNvSpPr txBox="1"/>
          <p:nvPr/>
        </p:nvSpPr>
        <p:spPr>
          <a:xfrm>
            <a:off x="1287263" y="3228945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영상 기재 혹은 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277423189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C28EAC-67C5-46E0-BF76-4FB50AB666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8AB71-CF24-4472-B091-4950571A71B6}"/>
              </a:ext>
            </a:extLst>
          </p:cNvPr>
          <p:cNvSpPr txBox="1"/>
          <p:nvPr/>
        </p:nvSpPr>
        <p:spPr>
          <a:xfrm>
            <a:off x="3979074" y="2921172"/>
            <a:ext cx="4233852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76316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AC1065-1E51-43F8-A4FE-BC5C4C157878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3C9907-29A2-4FDE-8E8B-E3B6C743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작품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E060E-A659-48D4-8500-FAEFC98BFFF2}"/>
              </a:ext>
            </a:extLst>
          </p:cNvPr>
          <p:cNvSpPr txBox="1"/>
          <p:nvPr/>
        </p:nvSpPr>
        <p:spPr>
          <a:xfrm>
            <a:off x="838200" y="1667268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203864"/>
                </a:solidFill>
              </a:rPr>
              <a:t>캡스톤</a:t>
            </a:r>
            <a:r>
              <a:rPr lang="ko-KR" altLang="en-US" sz="2000" b="1" dirty="0">
                <a:solidFill>
                  <a:srgbClr val="203864"/>
                </a:solidFill>
              </a:rPr>
              <a:t> 프로젝트의 주제를 정할 때 저희의 기술 중 게임이 제일 적합하다고 생각되어 제작하였습니다</a:t>
            </a:r>
            <a:r>
              <a:rPr lang="en-US" altLang="ko-KR" sz="2000" b="1" dirty="0">
                <a:solidFill>
                  <a:srgbClr val="203864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3B47D-8174-459A-800F-F99968D5E3CD}"/>
              </a:ext>
            </a:extLst>
          </p:cNvPr>
          <p:cNvSpPr txBox="1"/>
          <p:nvPr/>
        </p:nvSpPr>
        <p:spPr>
          <a:xfrm>
            <a:off x="5256196" y="3151679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03864"/>
                </a:solidFill>
              </a:rPr>
              <a:t>저희의 기술을 보조해줄 자료를 찾다가 </a:t>
            </a:r>
            <a:r>
              <a:rPr lang="ko-KR" altLang="en-US" sz="2000" b="1" dirty="0" err="1">
                <a:solidFill>
                  <a:srgbClr val="203864"/>
                </a:solidFill>
              </a:rPr>
              <a:t>쿼터뷰</a:t>
            </a:r>
            <a:r>
              <a:rPr lang="ko-KR" altLang="en-US" sz="2000" b="1" dirty="0">
                <a:solidFill>
                  <a:srgbClr val="203864"/>
                </a:solidFill>
              </a:rPr>
              <a:t> 액션 게임에 대해 정리되어 있는 내용의 영상을 보고 그 영상을 뼈대로 삼아 제작하게 되었습니다</a:t>
            </a:r>
            <a:r>
              <a:rPr lang="en-US" altLang="ko-KR" sz="2000" b="1" dirty="0">
                <a:solidFill>
                  <a:srgbClr val="203864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B1F71-4EB7-4257-91D4-EB0921B8AADC}"/>
              </a:ext>
            </a:extLst>
          </p:cNvPr>
          <p:cNvSpPr txBox="1"/>
          <p:nvPr/>
        </p:nvSpPr>
        <p:spPr>
          <a:xfrm>
            <a:off x="838200" y="4943868"/>
            <a:ext cx="60976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03864"/>
                </a:solidFill>
              </a:rPr>
              <a:t>참고한 강의가 기초 뼈대인 만큼 새로운 기능들을 추가하면 새로운 게임이 탄생할 것이라 생각하였고</a:t>
            </a:r>
            <a:r>
              <a:rPr lang="en-US" altLang="ko-KR" sz="2000" b="1" dirty="0">
                <a:solidFill>
                  <a:srgbClr val="203864"/>
                </a:solidFill>
              </a:rPr>
              <a:t>, </a:t>
            </a:r>
            <a:r>
              <a:rPr lang="ko-KR" altLang="en-US" sz="2000" b="1" dirty="0">
                <a:solidFill>
                  <a:srgbClr val="203864"/>
                </a:solidFill>
              </a:rPr>
              <a:t>여느 게임과 다를 것이 없으면서 보편화된 것이 안정적일 것이라 생각하여 제작하게 되었습니다</a:t>
            </a:r>
            <a:r>
              <a:rPr lang="en-US" altLang="ko-KR" sz="2000" b="1" dirty="0">
                <a:solidFill>
                  <a:srgbClr val="20386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8AD0E28-3BA7-4F37-89F6-82CC6E6427A4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3A4E1F-94F3-4A70-83BE-057E24C7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작품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8735F-6E8E-49F7-9579-33DCA548651D}"/>
              </a:ext>
            </a:extLst>
          </p:cNvPr>
          <p:cNvSpPr txBox="1"/>
          <p:nvPr/>
        </p:nvSpPr>
        <p:spPr>
          <a:xfrm>
            <a:off x="400250" y="1955567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03864"/>
                </a:solidFill>
              </a:rPr>
              <a:t>여느 작품과 겹치지 않으면서 짧지도 길지도 않은 플레이 타임을 가지고 플레이어의 </a:t>
            </a:r>
            <a:r>
              <a:rPr lang="ko-KR" altLang="en-US" sz="2000" b="1" dirty="0" err="1">
                <a:solidFill>
                  <a:srgbClr val="203864"/>
                </a:solidFill>
              </a:rPr>
              <a:t>피지컬을</a:t>
            </a:r>
            <a:r>
              <a:rPr lang="ko-KR" altLang="en-US" sz="2000" b="1" dirty="0">
                <a:solidFill>
                  <a:srgbClr val="203864"/>
                </a:solidFill>
              </a:rPr>
              <a:t> 어느 정도 요구하는 게임입니다</a:t>
            </a:r>
            <a:r>
              <a:rPr lang="en-US" altLang="ko-KR" sz="2000" b="1" dirty="0">
                <a:solidFill>
                  <a:srgbClr val="203864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FFD6E-254F-45D5-81D8-BB7B82985116}"/>
              </a:ext>
            </a:extLst>
          </p:cNvPr>
          <p:cNvSpPr txBox="1"/>
          <p:nvPr/>
        </p:nvSpPr>
        <p:spPr>
          <a:xfrm>
            <a:off x="5734250" y="3313456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03864"/>
                </a:solidFill>
              </a:rPr>
              <a:t>보스의 패턴은 미리 알려주지 않으며 처음에는 멀리서 견제를 하며 패턴을 파악하고 그 패턴을 </a:t>
            </a:r>
            <a:r>
              <a:rPr lang="ko-KR" altLang="en-US" sz="2000" b="1" dirty="0" err="1">
                <a:solidFill>
                  <a:srgbClr val="203864"/>
                </a:solidFill>
              </a:rPr>
              <a:t>파훼하며</a:t>
            </a:r>
            <a:r>
              <a:rPr lang="ko-KR" altLang="en-US" sz="2000" b="1" dirty="0">
                <a:solidFill>
                  <a:srgbClr val="203864"/>
                </a:solidFill>
              </a:rPr>
              <a:t> 데미지를 축적하는 요소를 채택했습니다</a:t>
            </a:r>
            <a:r>
              <a:rPr lang="en-US" altLang="ko-KR" sz="2000" b="1" dirty="0">
                <a:solidFill>
                  <a:srgbClr val="203864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9EFCA-27A4-4FD0-97E1-D02704BA2084}"/>
              </a:ext>
            </a:extLst>
          </p:cNvPr>
          <p:cNvSpPr txBox="1"/>
          <p:nvPr/>
        </p:nvSpPr>
        <p:spPr>
          <a:xfrm>
            <a:off x="400250" y="4671344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03864"/>
                </a:solidFill>
              </a:rPr>
              <a:t>어느 정도 운에 따른 요소가 필요하게 만들었습니다</a:t>
            </a:r>
            <a:r>
              <a:rPr lang="en-US" altLang="ko-KR" sz="2000" b="1" dirty="0">
                <a:solidFill>
                  <a:srgbClr val="203864"/>
                </a:solidFill>
              </a:rPr>
              <a:t>. </a:t>
            </a:r>
            <a:r>
              <a:rPr lang="ko-KR" altLang="en-US" sz="2000" b="1" dirty="0">
                <a:solidFill>
                  <a:srgbClr val="203864"/>
                </a:solidFill>
              </a:rPr>
              <a:t>길지 않은 게임인 만큼 게임이 운에 적용되는 것이 좋다고 판단하였습니다</a:t>
            </a:r>
            <a:r>
              <a:rPr lang="en-US" altLang="ko-KR" sz="2000" b="1" dirty="0">
                <a:solidFill>
                  <a:srgbClr val="20386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35600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TA2 GBC 002">
            <a:extLst>
              <a:ext uri="{FF2B5EF4-FFF2-40B4-BE49-F238E27FC236}">
                <a16:creationId xmlns:a16="http://schemas.microsoft.com/office/drawing/2014/main" id="{06603649-5C64-4CC8-A551-19DF442A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3" y="1918133"/>
            <a:ext cx="2914649" cy="27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CEB648-5A93-48CD-8E6A-55D40D2D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133" y="2730217"/>
            <a:ext cx="3243370" cy="33123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8A673D-8CCA-4136-9822-ADE9A3A3BCC9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0E067C-018E-41B5-80A3-DEC1D039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쿼터뷰란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D2143-EE57-4DA0-8BC9-4D9506B6572A}"/>
              </a:ext>
            </a:extLst>
          </p:cNvPr>
          <p:cNvSpPr txBox="1"/>
          <p:nvPr/>
        </p:nvSpPr>
        <p:spPr>
          <a:xfrm>
            <a:off x="634564" y="1867758"/>
            <a:ext cx="3573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</a:rPr>
              <a:t>탑뷰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B54E11C7-289C-4974-B024-4DC52DCE1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47" y="1789546"/>
            <a:ext cx="3457575" cy="2600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65B81D-6D2A-469F-8616-54943F46E022}"/>
              </a:ext>
            </a:extLst>
          </p:cNvPr>
          <p:cNvSpPr txBox="1"/>
          <p:nvPr/>
        </p:nvSpPr>
        <p:spPr>
          <a:xfrm>
            <a:off x="6078154" y="1765945"/>
            <a:ext cx="3573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</a:rPr>
              <a:t>쿼터뷰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00979-1284-4994-8494-9D458B5C9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262" y="3606078"/>
            <a:ext cx="406131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37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2EB3F7D6-DB6F-4FA0-A872-3E1688B4C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8" y="1649127"/>
            <a:ext cx="6000750" cy="38100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B93784C-2051-4322-A835-CABA267D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364" l="10000" r="90000">
                        <a14:foregroundMark x1="34889" y1="21091" x2="33667" y2="17818"/>
                        <a14:foregroundMark x1="35556" y1="20182" x2="34778" y2="17273"/>
                        <a14:foregroundMark x1="35222" y1="18364" x2="35556" y2="20545"/>
                        <a14:foregroundMark x1="34111" y1="18909" x2="34778" y2="14364"/>
                        <a14:foregroundMark x1="34000" y1="18182" x2="34000" y2="16364"/>
                        <a14:foregroundMark x1="34000" y1="16364" x2="35556" y2="24000"/>
                        <a14:foregroundMark x1="56000" y1="25455" x2="63444" y2="19818"/>
                        <a14:foregroundMark x1="46444" y1="86000" x2="46111" y2="86909"/>
                        <a14:foregroundMark x1="47222" y1="90364" x2="45333" y2="92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1" y="1524000"/>
            <a:ext cx="6234544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09C0EC-A161-4EE6-B068-003AF7FBE06D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8C75C4-B6EB-4DC8-94C2-4175ADFB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복쉘</a:t>
            </a:r>
            <a:r>
              <a:rPr lang="en-US" altLang="ko-KR" b="1" dirty="0">
                <a:solidFill>
                  <a:schemeClr val="bg1"/>
                </a:solidFill>
              </a:rPr>
              <a:t>(Voxel)?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9A484-883E-49B6-BF12-70CBA3F6300F}"/>
              </a:ext>
            </a:extLst>
          </p:cNvPr>
          <p:cNvSpPr txBox="1"/>
          <p:nvPr/>
        </p:nvSpPr>
        <p:spPr>
          <a:xfrm>
            <a:off x="2482150" y="582328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203864"/>
                </a:solidFill>
              </a:rPr>
              <a:t>픽셀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BF446-871A-4B6B-9BAC-9B0A8494C350}"/>
              </a:ext>
            </a:extLst>
          </p:cNvPr>
          <p:cNvSpPr txBox="1"/>
          <p:nvPr/>
        </p:nvSpPr>
        <p:spPr>
          <a:xfrm>
            <a:off x="8544462" y="582328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203864"/>
                </a:solidFill>
              </a:rPr>
              <a:t>복쉘</a:t>
            </a:r>
            <a:endParaRPr lang="ko-KR" altLang="en-US" sz="3200" b="1" dirty="0">
              <a:solidFill>
                <a:srgbClr val="20386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9EA902C-E58E-4CB0-B955-DF51FFC59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0"/>
          <a:stretch/>
        </p:blipFill>
        <p:spPr bwMode="auto">
          <a:xfrm>
            <a:off x="7507048" y="1649127"/>
            <a:ext cx="2944529" cy="40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65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203776C-75B1-4134-81AD-72AD23E156F3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3DDEE-19A5-4BB0-A38A-0811C854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시장 추세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0BD86-B47C-4906-980B-2D8B50EC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2" y="1805727"/>
            <a:ext cx="5812397" cy="2437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115382-9D18-44BD-9A6D-CE83EFC6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26" y="3429000"/>
            <a:ext cx="5067300" cy="266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EF6F08-D981-444B-9798-F80A9E9D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332" y="2305050"/>
            <a:ext cx="4981575" cy="1123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9F6A18E-DF20-4D20-96AA-80C7926C3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357" y="4334015"/>
            <a:ext cx="5048250" cy="206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6DBE491-AA57-4D5E-B74C-0A631C924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574" y="2884858"/>
            <a:ext cx="4972050" cy="209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3216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D9DB7D-8137-4B88-92EE-D2F9367D8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4"/>
          <a:stretch/>
        </p:blipFill>
        <p:spPr>
          <a:xfrm>
            <a:off x="2983795" y="1712107"/>
            <a:ext cx="6243320" cy="34917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17A77D6-B27C-404D-99F5-19F601F52AB7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B529B-B34A-410F-94D9-9F30C354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기술 분석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r>
              <a:rPr lang="en-US" altLang="ko-KR" b="1" dirty="0">
                <a:solidFill>
                  <a:srgbClr val="E6002D"/>
                </a:solidFill>
              </a:rPr>
              <a:t> </a:t>
            </a:r>
            <a:r>
              <a:rPr lang="ko-KR" altLang="en-US" b="1" dirty="0">
                <a:solidFill>
                  <a:srgbClr val="E6002D"/>
                </a:solidFill>
              </a:rPr>
              <a:t>기본 화면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A6C3292C-CE92-4A9F-8E88-BED224C6100B}"/>
              </a:ext>
            </a:extLst>
          </p:cNvPr>
          <p:cNvSpPr/>
          <p:nvPr/>
        </p:nvSpPr>
        <p:spPr>
          <a:xfrm>
            <a:off x="1317071" y="4369798"/>
            <a:ext cx="1350628" cy="763398"/>
          </a:xfrm>
          <a:custGeom>
            <a:avLst/>
            <a:gdLst>
              <a:gd name="connsiteX0" fmla="*/ 0 w 1350628"/>
              <a:gd name="connsiteY0" fmla="*/ 0 h 763398"/>
              <a:gd name="connsiteX1" fmla="*/ 787866 w 1350628"/>
              <a:gd name="connsiteY1" fmla="*/ 0 h 763398"/>
              <a:gd name="connsiteX2" fmla="*/ 787866 w 1350628"/>
              <a:gd name="connsiteY2" fmla="*/ 0 h 763398"/>
              <a:gd name="connsiteX3" fmla="*/ 1125523 w 1350628"/>
              <a:gd name="connsiteY3" fmla="*/ 0 h 763398"/>
              <a:gd name="connsiteX4" fmla="*/ 1350628 w 1350628"/>
              <a:gd name="connsiteY4" fmla="*/ 0 h 763398"/>
              <a:gd name="connsiteX5" fmla="*/ 1350628 w 1350628"/>
              <a:gd name="connsiteY5" fmla="*/ 445316 h 763398"/>
              <a:gd name="connsiteX6" fmla="*/ 1560002 w 1350628"/>
              <a:gd name="connsiteY6" fmla="*/ 548433 h 763398"/>
              <a:gd name="connsiteX7" fmla="*/ 1350628 w 1350628"/>
              <a:gd name="connsiteY7" fmla="*/ 636165 h 763398"/>
              <a:gd name="connsiteX8" fmla="*/ 1350628 w 1350628"/>
              <a:gd name="connsiteY8" fmla="*/ 763398 h 763398"/>
              <a:gd name="connsiteX9" fmla="*/ 1125523 w 1350628"/>
              <a:gd name="connsiteY9" fmla="*/ 763398 h 763398"/>
              <a:gd name="connsiteX10" fmla="*/ 787866 w 1350628"/>
              <a:gd name="connsiteY10" fmla="*/ 763398 h 763398"/>
              <a:gd name="connsiteX11" fmla="*/ 787866 w 1350628"/>
              <a:gd name="connsiteY11" fmla="*/ 763398 h 763398"/>
              <a:gd name="connsiteX12" fmla="*/ 0 w 1350628"/>
              <a:gd name="connsiteY12" fmla="*/ 763398 h 763398"/>
              <a:gd name="connsiteX13" fmla="*/ 0 w 1350628"/>
              <a:gd name="connsiteY13" fmla="*/ 636165 h 763398"/>
              <a:gd name="connsiteX14" fmla="*/ 0 w 1350628"/>
              <a:gd name="connsiteY14" fmla="*/ 445316 h 763398"/>
              <a:gd name="connsiteX15" fmla="*/ 0 w 1350628"/>
              <a:gd name="connsiteY15" fmla="*/ 445316 h 763398"/>
              <a:gd name="connsiteX16" fmla="*/ 0 w 1350628"/>
              <a:gd name="connsiteY16" fmla="*/ 0 h 76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0628" h="763398" extrusionOk="0">
                <a:moveTo>
                  <a:pt x="0" y="0"/>
                </a:moveTo>
                <a:cubicBezTo>
                  <a:pt x="328237" y="4950"/>
                  <a:pt x="579361" y="-13064"/>
                  <a:pt x="787866" y="0"/>
                </a:cubicBezTo>
                <a:lnTo>
                  <a:pt x="787866" y="0"/>
                </a:lnTo>
                <a:cubicBezTo>
                  <a:pt x="868342" y="18384"/>
                  <a:pt x="1071982" y="-25732"/>
                  <a:pt x="1125523" y="0"/>
                </a:cubicBezTo>
                <a:cubicBezTo>
                  <a:pt x="1187557" y="-11677"/>
                  <a:pt x="1264719" y="18383"/>
                  <a:pt x="1350628" y="0"/>
                </a:cubicBezTo>
                <a:cubicBezTo>
                  <a:pt x="1374377" y="213837"/>
                  <a:pt x="1387082" y="312849"/>
                  <a:pt x="1350628" y="445316"/>
                </a:cubicBezTo>
                <a:cubicBezTo>
                  <a:pt x="1387940" y="443573"/>
                  <a:pt x="1502841" y="522171"/>
                  <a:pt x="1560002" y="548433"/>
                </a:cubicBezTo>
                <a:cubicBezTo>
                  <a:pt x="1524100" y="583876"/>
                  <a:pt x="1390257" y="612258"/>
                  <a:pt x="1350628" y="636165"/>
                </a:cubicBezTo>
                <a:cubicBezTo>
                  <a:pt x="1343538" y="663773"/>
                  <a:pt x="1357551" y="747594"/>
                  <a:pt x="1350628" y="763398"/>
                </a:cubicBezTo>
                <a:cubicBezTo>
                  <a:pt x="1294450" y="776815"/>
                  <a:pt x="1178912" y="773936"/>
                  <a:pt x="1125523" y="763398"/>
                </a:cubicBezTo>
                <a:cubicBezTo>
                  <a:pt x="1077499" y="783905"/>
                  <a:pt x="955229" y="791887"/>
                  <a:pt x="787866" y="763398"/>
                </a:cubicBezTo>
                <a:lnTo>
                  <a:pt x="787866" y="763398"/>
                </a:lnTo>
                <a:cubicBezTo>
                  <a:pt x="631593" y="790863"/>
                  <a:pt x="301712" y="698569"/>
                  <a:pt x="0" y="763398"/>
                </a:cubicBezTo>
                <a:cubicBezTo>
                  <a:pt x="-211" y="716054"/>
                  <a:pt x="-10804" y="699398"/>
                  <a:pt x="0" y="636165"/>
                </a:cubicBezTo>
                <a:cubicBezTo>
                  <a:pt x="-10239" y="613638"/>
                  <a:pt x="1044" y="519673"/>
                  <a:pt x="0" y="445316"/>
                </a:cubicBezTo>
                <a:lnTo>
                  <a:pt x="0" y="445316"/>
                </a:lnTo>
                <a:cubicBezTo>
                  <a:pt x="17746" y="380796"/>
                  <a:pt x="-24500" y="17334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203864"/>
            </a:solidFill>
            <a:extLst>
              <a:ext uri="{C807C97D-BFC1-408E-A445-0C87EB9F89A2}">
                <ask:lineSketchStyleProps xmlns:ask="http://schemas.microsoft.com/office/drawing/2018/sketchyshapes" sd="3877748646">
                  <a:prstGeom prst="wedgeRectCallout">
                    <a:avLst>
                      <a:gd name="adj1" fmla="val 65502"/>
                      <a:gd name="adj2" fmla="val 2184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03864"/>
                </a:solidFill>
              </a:rPr>
              <a:t>이동</a:t>
            </a:r>
            <a:endParaRPr lang="en-US" altLang="ko-KR" b="1" dirty="0">
              <a:solidFill>
                <a:srgbClr val="203864"/>
              </a:solidFill>
            </a:endParaRPr>
          </a:p>
          <a:p>
            <a:pPr algn="ctr"/>
            <a:r>
              <a:rPr lang="ko-KR" altLang="en-US" b="1" dirty="0">
                <a:solidFill>
                  <a:srgbClr val="203864"/>
                </a:solidFill>
              </a:rPr>
              <a:t>조이스틱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D5C2FCC-E6C1-4F47-8AA7-D46D08A16C6B}"/>
              </a:ext>
            </a:extLst>
          </p:cNvPr>
          <p:cNvSpPr/>
          <p:nvPr/>
        </p:nvSpPr>
        <p:spPr>
          <a:xfrm>
            <a:off x="9524300" y="4369798"/>
            <a:ext cx="1350628" cy="763398"/>
          </a:xfrm>
          <a:custGeom>
            <a:avLst/>
            <a:gdLst>
              <a:gd name="connsiteX0" fmla="*/ 0 w 1350628"/>
              <a:gd name="connsiteY0" fmla="*/ 0 h 763398"/>
              <a:gd name="connsiteX1" fmla="*/ 225105 w 1350628"/>
              <a:gd name="connsiteY1" fmla="*/ 0 h 763398"/>
              <a:gd name="connsiteX2" fmla="*/ 225105 w 1350628"/>
              <a:gd name="connsiteY2" fmla="*/ 0 h 763398"/>
              <a:gd name="connsiteX3" fmla="*/ 562762 w 1350628"/>
              <a:gd name="connsiteY3" fmla="*/ 0 h 763398"/>
              <a:gd name="connsiteX4" fmla="*/ 1350628 w 1350628"/>
              <a:gd name="connsiteY4" fmla="*/ 0 h 763398"/>
              <a:gd name="connsiteX5" fmla="*/ 1350628 w 1350628"/>
              <a:gd name="connsiteY5" fmla="*/ 445316 h 763398"/>
              <a:gd name="connsiteX6" fmla="*/ 1350628 w 1350628"/>
              <a:gd name="connsiteY6" fmla="*/ 445316 h 763398"/>
              <a:gd name="connsiteX7" fmla="*/ 1350628 w 1350628"/>
              <a:gd name="connsiteY7" fmla="*/ 636165 h 763398"/>
              <a:gd name="connsiteX8" fmla="*/ 1350628 w 1350628"/>
              <a:gd name="connsiteY8" fmla="*/ 763398 h 763398"/>
              <a:gd name="connsiteX9" fmla="*/ 562762 w 1350628"/>
              <a:gd name="connsiteY9" fmla="*/ 763398 h 763398"/>
              <a:gd name="connsiteX10" fmla="*/ 225105 w 1350628"/>
              <a:gd name="connsiteY10" fmla="*/ 763398 h 763398"/>
              <a:gd name="connsiteX11" fmla="*/ 225105 w 1350628"/>
              <a:gd name="connsiteY11" fmla="*/ 763398 h 763398"/>
              <a:gd name="connsiteX12" fmla="*/ 0 w 1350628"/>
              <a:gd name="connsiteY12" fmla="*/ 763398 h 763398"/>
              <a:gd name="connsiteX13" fmla="*/ 0 w 1350628"/>
              <a:gd name="connsiteY13" fmla="*/ 636165 h 763398"/>
              <a:gd name="connsiteX14" fmla="*/ -235239 w 1350628"/>
              <a:gd name="connsiteY14" fmla="*/ 540043 h 763398"/>
              <a:gd name="connsiteX15" fmla="*/ 0 w 1350628"/>
              <a:gd name="connsiteY15" fmla="*/ 445316 h 763398"/>
              <a:gd name="connsiteX16" fmla="*/ 0 w 1350628"/>
              <a:gd name="connsiteY16" fmla="*/ 0 h 76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0628" h="763398" extrusionOk="0">
                <a:moveTo>
                  <a:pt x="0" y="0"/>
                </a:moveTo>
                <a:cubicBezTo>
                  <a:pt x="57788" y="8888"/>
                  <a:pt x="177738" y="15510"/>
                  <a:pt x="225105" y="0"/>
                </a:cubicBezTo>
                <a:lnTo>
                  <a:pt x="225105" y="0"/>
                </a:lnTo>
                <a:cubicBezTo>
                  <a:pt x="305581" y="18384"/>
                  <a:pt x="509221" y="-25732"/>
                  <a:pt x="562762" y="0"/>
                </a:cubicBezTo>
                <a:cubicBezTo>
                  <a:pt x="730610" y="-16332"/>
                  <a:pt x="1020637" y="-28616"/>
                  <a:pt x="1350628" y="0"/>
                </a:cubicBezTo>
                <a:cubicBezTo>
                  <a:pt x="1374377" y="213837"/>
                  <a:pt x="1387082" y="312849"/>
                  <a:pt x="1350628" y="445316"/>
                </a:cubicBezTo>
                <a:lnTo>
                  <a:pt x="1350628" y="445316"/>
                </a:lnTo>
                <a:cubicBezTo>
                  <a:pt x="1336166" y="467464"/>
                  <a:pt x="1349299" y="586947"/>
                  <a:pt x="1350628" y="636165"/>
                </a:cubicBezTo>
                <a:cubicBezTo>
                  <a:pt x="1341319" y="676782"/>
                  <a:pt x="1348337" y="707365"/>
                  <a:pt x="1350628" y="763398"/>
                </a:cubicBezTo>
                <a:cubicBezTo>
                  <a:pt x="1041582" y="747122"/>
                  <a:pt x="769482" y="740909"/>
                  <a:pt x="562762" y="763398"/>
                </a:cubicBezTo>
                <a:cubicBezTo>
                  <a:pt x="428474" y="743825"/>
                  <a:pt x="268504" y="741361"/>
                  <a:pt x="225105" y="763398"/>
                </a:cubicBezTo>
                <a:lnTo>
                  <a:pt x="225105" y="763398"/>
                </a:lnTo>
                <a:cubicBezTo>
                  <a:pt x="157826" y="777806"/>
                  <a:pt x="80438" y="747510"/>
                  <a:pt x="0" y="763398"/>
                </a:cubicBezTo>
                <a:cubicBezTo>
                  <a:pt x="-8317" y="733380"/>
                  <a:pt x="10675" y="668222"/>
                  <a:pt x="0" y="636165"/>
                </a:cubicBezTo>
                <a:cubicBezTo>
                  <a:pt x="-54955" y="609820"/>
                  <a:pt x="-119092" y="582454"/>
                  <a:pt x="-235239" y="540043"/>
                </a:cubicBezTo>
                <a:cubicBezTo>
                  <a:pt x="-120016" y="490374"/>
                  <a:pt x="-32833" y="473737"/>
                  <a:pt x="0" y="445316"/>
                </a:cubicBezTo>
                <a:cubicBezTo>
                  <a:pt x="17746" y="380796"/>
                  <a:pt x="-24500" y="17334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203864"/>
            </a:solidFill>
            <a:extLst>
              <a:ext uri="{C807C97D-BFC1-408E-A445-0C87EB9F89A2}">
                <ask:lineSketchStyleProps xmlns:ask="http://schemas.microsoft.com/office/drawing/2018/sketchyshapes" sd="3877748646">
                  <a:prstGeom prst="wedgeRectCallout">
                    <a:avLst>
                      <a:gd name="adj1" fmla="val -67417"/>
                      <a:gd name="adj2" fmla="val 2074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03864"/>
                </a:solidFill>
              </a:rPr>
              <a:t>공격 기능</a:t>
            </a:r>
            <a:endParaRPr lang="en-US" altLang="ko-KR" b="1" dirty="0">
              <a:solidFill>
                <a:srgbClr val="203864"/>
              </a:solidFill>
            </a:endParaRPr>
          </a:p>
          <a:p>
            <a:pPr algn="ctr"/>
            <a:r>
              <a:rPr lang="ko-KR" altLang="en-US" b="1" dirty="0">
                <a:solidFill>
                  <a:srgbClr val="203864"/>
                </a:solidFill>
              </a:rPr>
              <a:t>상호작용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5FFD5C13-5B88-4CB0-9D79-570F8E784700}"/>
              </a:ext>
            </a:extLst>
          </p:cNvPr>
          <p:cNvSpPr/>
          <p:nvPr/>
        </p:nvSpPr>
        <p:spPr>
          <a:xfrm>
            <a:off x="9524300" y="1690688"/>
            <a:ext cx="1350628" cy="763398"/>
          </a:xfrm>
          <a:custGeom>
            <a:avLst/>
            <a:gdLst>
              <a:gd name="connsiteX0" fmla="*/ 0 w 1350628"/>
              <a:gd name="connsiteY0" fmla="*/ 0 h 763398"/>
              <a:gd name="connsiteX1" fmla="*/ 225105 w 1350628"/>
              <a:gd name="connsiteY1" fmla="*/ 0 h 763398"/>
              <a:gd name="connsiteX2" fmla="*/ 225105 w 1350628"/>
              <a:gd name="connsiteY2" fmla="*/ 0 h 763398"/>
              <a:gd name="connsiteX3" fmla="*/ 562762 w 1350628"/>
              <a:gd name="connsiteY3" fmla="*/ 0 h 763398"/>
              <a:gd name="connsiteX4" fmla="*/ 1350628 w 1350628"/>
              <a:gd name="connsiteY4" fmla="*/ 0 h 763398"/>
              <a:gd name="connsiteX5" fmla="*/ 1350628 w 1350628"/>
              <a:gd name="connsiteY5" fmla="*/ 127233 h 763398"/>
              <a:gd name="connsiteX6" fmla="*/ 1350628 w 1350628"/>
              <a:gd name="connsiteY6" fmla="*/ 127233 h 763398"/>
              <a:gd name="connsiteX7" fmla="*/ 1350628 w 1350628"/>
              <a:gd name="connsiteY7" fmla="*/ 318083 h 763398"/>
              <a:gd name="connsiteX8" fmla="*/ 1350628 w 1350628"/>
              <a:gd name="connsiteY8" fmla="*/ 763398 h 763398"/>
              <a:gd name="connsiteX9" fmla="*/ 562762 w 1350628"/>
              <a:gd name="connsiteY9" fmla="*/ 763398 h 763398"/>
              <a:gd name="connsiteX10" fmla="*/ 225105 w 1350628"/>
              <a:gd name="connsiteY10" fmla="*/ 763398 h 763398"/>
              <a:gd name="connsiteX11" fmla="*/ 225105 w 1350628"/>
              <a:gd name="connsiteY11" fmla="*/ 763398 h 763398"/>
              <a:gd name="connsiteX12" fmla="*/ 0 w 1350628"/>
              <a:gd name="connsiteY12" fmla="*/ 763398 h 763398"/>
              <a:gd name="connsiteX13" fmla="*/ 0 w 1350628"/>
              <a:gd name="connsiteY13" fmla="*/ 318083 h 763398"/>
              <a:gd name="connsiteX14" fmla="*/ -235239 w 1350628"/>
              <a:gd name="connsiteY14" fmla="*/ 238043 h 763398"/>
              <a:gd name="connsiteX15" fmla="*/ 0 w 1350628"/>
              <a:gd name="connsiteY15" fmla="*/ 127233 h 763398"/>
              <a:gd name="connsiteX16" fmla="*/ 0 w 1350628"/>
              <a:gd name="connsiteY16" fmla="*/ 0 h 76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0628" h="763398" extrusionOk="0">
                <a:moveTo>
                  <a:pt x="0" y="0"/>
                </a:moveTo>
                <a:cubicBezTo>
                  <a:pt x="57788" y="8888"/>
                  <a:pt x="177738" y="15510"/>
                  <a:pt x="225105" y="0"/>
                </a:cubicBezTo>
                <a:lnTo>
                  <a:pt x="225105" y="0"/>
                </a:lnTo>
                <a:cubicBezTo>
                  <a:pt x="305581" y="18384"/>
                  <a:pt x="509221" y="-25732"/>
                  <a:pt x="562762" y="0"/>
                </a:cubicBezTo>
                <a:cubicBezTo>
                  <a:pt x="730610" y="-16332"/>
                  <a:pt x="1020637" y="-28616"/>
                  <a:pt x="1350628" y="0"/>
                </a:cubicBezTo>
                <a:cubicBezTo>
                  <a:pt x="1342488" y="42936"/>
                  <a:pt x="1353857" y="74359"/>
                  <a:pt x="1350628" y="127233"/>
                </a:cubicBezTo>
                <a:lnTo>
                  <a:pt x="1350628" y="127233"/>
                </a:lnTo>
                <a:cubicBezTo>
                  <a:pt x="1350716" y="206147"/>
                  <a:pt x="1366819" y="264269"/>
                  <a:pt x="1350628" y="318083"/>
                </a:cubicBezTo>
                <a:cubicBezTo>
                  <a:pt x="1344137" y="509631"/>
                  <a:pt x="1315784" y="647775"/>
                  <a:pt x="1350628" y="763398"/>
                </a:cubicBezTo>
                <a:cubicBezTo>
                  <a:pt x="1041582" y="747122"/>
                  <a:pt x="769482" y="740909"/>
                  <a:pt x="562762" y="763398"/>
                </a:cubicBezTo>
                <a:cubicBezTo>
                  <a:pt x="428474" y="743825"/>
                  <a:pt x="268504" y="741361"/>
                  <a:pt x="225105" y="763398"/>
                </a:cubicBezTo>
                <a:lnTo>
                  <a:pt x="225105" y="763398"/>
                </a:lnTo>
                <a:cubicBezTo>
                  <a:pt x="157826" y="777806"/>
                  <a:pt x="80438" y="747510"/>
                  <a:pt x="0" y="763398"/>
                </a:cubicBezTo>
                <a:cubicBezTo>
                  <a:pt x="-986" y="616610"/>
                  <a:pt x="27983" y="449221"/>
                  <a:pt x="0" y="318083"/>
                </a:cubicBezTo>
                <a:cubicBezTo>
                  <a:pt x="-96633" y="297354"/>
                  <a:pt x="-141695" y="274010"/>
                  <a:pt x="-235239" y="238043"/>
                </a:cubicBezTo>
                <a:cubicBezTo>
                  <a:pt x="-132017" y="202567"/>
                  <a:pt x="-47758" y="129313"/>
                  <a:pt x="0" y="127233"/>
                </a:cubicBezTo>
                <a:cubicBezTo>
                  <a:pt x="4014" y="72269"/>
                  <a:pt x="7105" y="4315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203864"/>
            </a:solidFill>
            <a:extLst>
              <a:ext uri="{C807C97D-BFC1-408E-A445-0C87EB9F89A2}">
                <ask:lineSketchStyleProps xmlns:ask="http://schemas.microsoft.com/office/drawing/2018/sketchyshapes" sd="3877748646">
                  <a:prstGeom prst="wedgeRectCallout">
                    <a:avLst>
                      <a:gd name="adj1" fmla="val -67417"/>
                      <a:gd name="adj2" fmla="val -1881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03864"/>
                </a:solidFill>
              </a:rPr>
              <a:t>게임메뉴</a:t>
            </a:r>
            <a:endParaRPr lang="en-US" altLang="ko-KR" b="1" dirty="0">
              <a:solidFill>
                <a:srgbClr val="203864"/>
              </a:solidFill>
            </a:endParaRPr>
          </a:p>
          <a:p>
            <a:pPr algn="ctr"/>
            <a:r>
              <a:rPr lang="ko-KR" altLang="en-US" b="1" dirty="0">
                <a:solidFill>
                  <a:srgbClr val="203864"/>
                </a:solidFill>
              </a:rPr>
              <a:t>스테이지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0B27D993-3BFF-460B-9FF5-7BC34B9672B2}"/>
              </a:ext>
            </a:extLst>
          </p:cNvPr>
          <p:cNvSpPr/>
          <p:nvPr/>
        </p:nvSpPr>
        <p:spPr>
          <a:xfrm>
            <a:off x="1317071" y="1690688"/>
            <a:ext cx="1350628" cy="763398"/>
          </a:xfrm>
          <a:custGeom>
            <a:avLst/>
            <a:gdLst>
              <a:gd name="connsiteX0" fmla="*/ 0 w 1350628"/>
              <a:gd name="connsiteY0" fmla="*/ 0 h 763398"/>
              <a:gd name="connsiteX1" fmla="*/ 787866 w 1350628"/>
              <a:gd name="connsiteY1" fmla="*/ 0 h 763398"/>
              <a:gd name="connsiteX2" fmla="*/ 787866 w 1350628"/>
              <a:gd name="connsiteY2" fmla="*/ 0 h 763398"/>
              <a:gd name="connsiteX3" fmla="*/ 1125523 w 1350628"/>
              <a:gd name="connsiteY3" fmla="*/ 0 h 763398"/>
              <a:gd name="connsiteX4" fmla="*/ 1350628 w 1350628"/>
              <a:gd name="connsiteY4" fmla="*/ 0 h 763398"/>
              <a:gd name="connsiteX5" fmla="*/ 1350628 w 1350628"/>
              <a:gd name="connsiteY5" fmla="*/ 127233 h 763398"/>
              <a:gd name="connsiteX6" fmla="*/ 1543228 w 1350628"/>
              <a:gd name="connsiteY6" fmla="*/ 170932 h 763398"/>
              <a:gd name="connsiteX7" fmla="*/ 1350628 w 1350628"/>
              <a:gd name="connsiteY7" fmla="*/ 318083 h 763398"/>
              <a:gd name="connsiteX8" fmla="*/ 1350628 w 1350628"/>
              <a:gd name="connsiteY8" fmla="*/ 763398 h 763398"/>
              <a:gd name="connsiteX9" fmla="*/ 1125523 w 1350628"/>
              <a:gd name="connsiteY9" fmla="*/ 763398 h 763398"/>
              <a:gd name="connsiteX10" fmla="*/ 787866 w 1350628"/>
              <a:gd name="connsiteY10" fmla="*/ 763398 h 763398"/>
              <a:gd name="connsiteX11" fmla="*/ 787866 w 1350628"/>
              <a:gd name="connsiteY11" fmla="*/ 763398 h 763398"/>
              <a:gd name="connsiteX12" fmla="*/ 0 w 1350628"/>
              <a:gd name="connsiteY12" fmla="*/ 763398 h 763398"/>
              <a:gd name="connsiteX13" fmla="*/ 0 w 1350628"/>
              <a:gd name="connsiteY13" fmla="*/ 318083 h 763398"/>
              <a:gd name="connsiteX14" fmla="*/ 0 w 1350628"/>
              <a:gd name="connsiteY14" fmla="*/ 127233 h 763398"/>
              <a:gd name="connsiteX15" fmla="*/ 0 w 1350628"/>
              <a:gd name="connsiteY15" fmla="*/ 127233 h 763398"/>
              <a:gd name="connsiteX16" fmla="*/ 0 w 1350628"/>
              <a:gd name="connsiteY16" fmla="*/ 0 h 76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0628" h="763398" extrusionOk="0">
                <a:moveTo>
                  <a:pt x="0" y="0"/>
                </a:moveTo>
                <a:cubicBezTo>
                  <a:pt x="328237" y="4950"/>
                  <a:pt x="579361" y="-13064"/>
                  <a:pt x="787866" y="0"/>
                </a:cubicBezTo>
                <a:lnTo>
                  <a:pt x="787866" y="0"/>
                </a:lnTo>
                <a:cubicBezTo>
                  <a:pt x="868342" y="18384"/>
                  <a:pt x="1071982" y="-25732"/>
                  <a:pt x="1125523" y="0"/>
                </a:cubicBezTo>
                <a:cubicBezTo>
                  <a:pt x="1187557" y="-11677"/>
                  <a:pt x="1264719" y="18383"/>
                  <a:pt x="1350628" y="0"/>
                </a:cubicBezTo>
                <a:cubicBezTo>
                  <a:pt x="1342488" y="42936"/>
                  <a:pt x="1353857" y="74359"/>
                  <a:pt x="1350628" y="127233"/>
                </a:cubicBezTo>
                <a:cubicBezTo>
                  <a:pt x="1380480" y="145674"/>
                  <a:pt x="1526677" y="150724"/>
                  <a:pt x="1543228" y="170932"/>
                </a:cubicBezTo>
                <a:cubicBezTo>
                  <a:pt x="1473421" y="224369"/>
                  <a:pt x="1431776" y="243931"/>
                  <a:pt x="1350628" y="318083"/>
                </a:cubicBezTo>
                <a:cubicBezTo>
                  <a:pt x="1383136" y="441165"/>
                  <a:pt x="1339631" y="588937"/>
                  <a:pt x="1350628" y="763398"/>
                </a:cubicBezTo>
                <a:cubicBezTo>
                  <a:pt x="1294450" y="776815"/>
                  <a:pt x="1178912" y="773936"/>
                  <a:pt x="1125523" y="763398"/>
                </a:cubicBezTo>
                <a:cubicBezTo>
                  <a:pt x="1077499" y="783905"/>
                  <a:pt x="955229" y="791887"/>
                  <a:pt x="787866" y="763398"/>
                </a:cubicBezTo>
                <a:lnTo>
                  <a:pt x="787866" y="763398"/>
                </a:lnTo>
                <a:cubicBezTo>
                  <a:pt x="631593" y="790863"/>
                  <a:pt x="301712" y="698569"/>
                  <a:pt x="0" y="763398"/>
                </a:cubicBezTo>
                <a:cubicBezTo>
                  <a:pt x="18506" y="670341"/>
                  <a:pt x="6508" y="502104"/>
                  <a:pt x="0" y="318083"/>
                </a:cubicBezTo>
                <a:cubicBezTo>
                  <a:pt x="-11396" y="238117"/>
                  <a:pt x="-14551" y="215163"/>
                  <a:pt x="0" y="127233"/>
                </a:cubicBezTo>
                <a:lnTo>
                  <a:pt x="0" y="127233"/>
                </a:lnTo>
                <a:cubicBezTo>
                  <a:pt x="4014" y="72269"/>
                  <a:pt x="7105" y="4315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203864"/>
            </a:solidFill>
            <a:extLst>
              <a:ext uri="{C807C97D-BFC1-408E-A445-0C87EB9F89A2}">
                <ask:lineSketchStyleProps xmlns:ask="http://schemas.microsoft.com/office/drawing/2018/sketchyshapes" sd="3877748646">
                  <a:prstGeom prst="wedgeRectCallout">
                    <a:avLst>
                      <a:gd name="adj1" fmla="val 64260"/>
                      <a:gd name="adj2" fmla="val -2760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03864"/>
                </a:solidFill>
              </a:rPr>
              <a:t>유저 정보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1FDCEA2C-FF87-4223-96E0-C7E393CCCDFA}"/>
              </a:ext>
            </a:extLst>
          </p:cNvPr>
          <p:cNvSpPr/>
          <p:nvPr/>
        </p:nvSpPr>
        <p:spPr>
          <a:xfrm>
            <a:off x="5420685" y="5467132"/>
            <a:ext cx="1350628" cy="763398"/>
          </a:xfrm>
          <a:custGeom>
            <a:avLst/>
            <a:gdLst>
              <a:gd name="connsiteX0" fmla="*/ 0 w 1350628"/>
              <a:gd name="connsiteY0" fmla="*/ 0 h 763398"/>
              <a:gd name="connsiteX1" fmla="*/ 225105 w 1350628"/>
              <a:gd name="connsiteY1" fmla="*/ 0 h 763398"/>
              <a:gd name="connsiteX2" fmla="*/ 570100 w 1350628"/>
              <a:gd name="connsiteY2" fmla="*/ -173017 h 763398"/>
              <a:gd name="connsiteX3" fmla="*/ 562762 w 1350628"/>
              <a:gd name="connsiteY3" fmla="*/ 0 h 763398"/>
              <a:gd name="connsiteX4" fmla="*/ 1350628 w 1350628"/>
              <a:gd name="connsiteY4" fmla="*/ 0 h 763398"/>
              <a:gd name="connsiteX5" fmla="*/ 1350628 w 1350628"/>
              <a:gd name="connsiteY5" fmla="*/ 127233 h 763398"/>
              <a:gd name="connsiteX6" fmla="*/ 1350628 w 1350628"/>
              <a:gd name="connsiteY6" fmla="*/ 127233 h 763398"/>
              <a:gd name="connsiteX7" fmla="*/ 1350628 w 1350628"/>
              <a:gd name="connsiteY7" fmla="*/ 318083 h 763398"/>
              <a:gd name="connsiteX8" fmla="*/ 1350628 w 1350628"/>
              <a:gd name="connsiteY8" fmla="*/ 763398 h 763398"/>
              <a:gd name="connsiteX9" fmla="*/ 562762 w 1350628"/>
              <a:gd name="connsiteY9" fmla="*/ 763398 h 763398"/>
              <a:gd name="connsiteX10" fmla="*/ 225105 w 1350628"/>
              <a:gd name="connsiteY10" fmla="*/ 763398 h 763398"/>
              <a:gd name="connsiteX11" fmla="*/ 225105 w 1350628"/>
              <a:gd name="connsiteY11" fmla="*/ 763398 h 763398"/>
              <a:gd name="connsiteX12" fmla="*/ 0 w 1350628"/>
              <a:gd name="connsiteY12" fmla="*/ 763398 h 763398"/>
              <a:gd name="connsiteX13" fmla="*/ 0 w 1350628"/>
              <a:gd name="connsiteY13" fmla="*/ 318083 h 763398"/>
              <a:gd name="connsiteX14" fmla="*/ 0 w 1350628"/>
              <a:gd name="connsiteY14" fmla="*/ 127233 h 763398"/>
              <a:gd name="connsiteX15" fmla="*/ 0 w 1350628"/>
              <a:gd name="connsiteY15" fmla="*/ 127233 h 763398"/>
              <a:gd name="connsiteX16" fmla="*/ 0 w 1350628"/>
              <a:gd name="connsiteY16" fmla="*/ 0 h 76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0628" h="763398" extrusionOk="0">
                <a:moveTo>
                  <a:pt x="0" y="0"/>
                </a:moveTo>
                <a:cubicBezTo>
                  <a:pt x="57788" y="8888"/>
                  <a:pt x="177738" y="15510"/>
                  <a:pt x="225105" y="0"/>
                </a:cubicBezTo>
                <a:cubicBezTo>
                  <a:pt x="306079" y="-34904"/>
                  <a:pt x="439311" y="-143398"/>
                  <a:pt x="570100" y="-173017"/>
                </a:cubicBezTo>
                <a:cubicBezTo>
                  <a:pt x="564477" y="-87974"/>
                  <a:pt x="551618" y="-79612"/>
                  <a:pt x="562762" y="0"/>
                </a:cubicBezTo>
                <a:cubicBezTo>
                  <a:pt x="718077" y="34580"/>
                  <a:pt x="978966" y="66198"/>
                  <a:pt x="1350628" y="0"/>
                </a:cubicBezTo>
                <a:cubicBezTo>
                  <a:pt x="1360617" y="32424"/>
                  <a:pt x="1352333" y="101781"/>
                  <a:pt x="1350628" y="127233"/>
                </a:cubicBezTo>
                <a:lnTo>
                  <a:pt x="1350628" y="127233"/>
                </a:lnTo>
                <a:cubicBezTo>
                  <a:pt x="1342377" y="204153"/>
                  <a:pt x="1363222" y="236233"/>
                  <a:pt x="1350628" y="318083"/>
                </a:cubicBezTo>
                <a:cubicBezTo>
                  <a:pt x="1383136" y="441165"/>
                  <a:pt x="1339631" y="588937"/>
                  <a:pt x="1350628" y="763398"/>
                </a:cubicBezTo>
                <a:cubicBezTo>
                  <a:pt x="1241757" y="803860"/>
                  <a:pt x="902231" y="700218"/>
                  <a:pt x="562762" y="763398"/>
                </a:cubicBezTo>
                <a:cubicBezTo>
                  <a:pt x="514738" y="783905"/>
                  <a:pt x="392468" y="791887"/>
                  <a:pt x="225105" y="763398"/>
                </a:cubicBezTo>
                <a:lnTo>
                  <a:pt x="225105" y="763398"/>
                </a:lnTo>
                <a:cubicBezTo>
                  <a:pt x="147218" y="783456"/>
                  <a:pt x="26216" y="749441"/>
                  <a:pt x="0" y="763398"/>
                </a:cubicBezTo>
                <a:cubicBezTo>
                  <a:pt x="18506" y="670341"/>
                  <a:pt x="6508" y="502104"/>
                  <a:pt x="0" y="318083"/>
                </a:cubicBezTo>
                <a:cubicBezTo>
                  <a:pt x="-11396" y="238117"/>
                  <a:pt x="-14551" y="215163"/>
                  <a:pt x="0" y="127233"/>
                </a:cubicBezTo>
                <a:lnTo>
                  <a:pt x="0" y="127233"/>
                </a:lnTo>
                <a:cubicBezTo>
                  <a:pt x="4014" y="72269"/>
                  <a:pt x="7105" y="4315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203864"/>
            </a:solidFill>
            <a:extLst>
              <a:ext uri="{C807C97D-BFC1-408E-A445-0C87EB9F89A2}">
                <ask:lineSketchStyleProps xmlns:ask="http://schemas.microsoft.com/office/drawing/2018/sketchyshapes" sd="3877748646">
                  <a:prstGeom prst="wedgeRectCallout">
                    <a:avLst>
                      <a:gd name="adj1" fmla="val -7790"/>
                      <a:gd name="adj2" fmla="val -7266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03864"/>
                </a:solidFill>
              </a:rPr>
              <a:t>아이템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236C01-31BE-48AA-AD74-51494EC5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55" y="2093620"/>
            <a:ext cx="1438275" cy="1143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F639C1-A52A-4235-BB4B-1CD70D147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346" y="1702589"/>
            <a:ext cx="14097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19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4EA9AB1-D8BE-402F-877B-44F23EB0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863" y="3086099"/>
            <a:ext cx="819150" cy="6858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B056F53-E183-42E8-85FA-2C56933F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709" y="3086099"/>
            <a:ext cx="630936" cy="6858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A6FE432-D7EE-4CA9-8217-09010A3D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972" y="3090862"/>
            <a:ext cx="752475" cy="6762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BF4085-0729-4CAF-9987-28B4DF54B462}"/>
              </a:ext>
            </a:extLst>
          </p:cNvPr>
          <p:cNvGrpSpPr/>
          <p:nvPr/>
        </p:nvGrpSpPr>
        <p:grpSpPr>
          <a:xfrm>
            <a:off x="8138805" y="4438835"/>
            <a:ext cx="2808745" cy="519046"/>
            <a:chOff x="7632882" y="2948131"/>
            <a:chExt cx="2808745" cy="519046"/>
          </a:xfrm>
          <a:solidFill>
            <a:schemeClr val="bg1">
              <a:lumMod val="50000"/>
            </a:schemeClr>
          </a:solidFill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A2F30113-0E33-41B4-B24B-C489AE99DF96}"/>
                </a:ext>
              </a:extLst>
            </p:cNvPr>
            <p:cNvSpPr/>
            <p:nvPr/>
          </p:nvSpPr>
          <p:spPr>
            <a:xfrm>
              <a:off x="7632882" y="2948131"/>
              <a:ext cx="2808745" cy="519046"/>
            </a:xfrm>
            <a:prstGeom prst="parallelogram">
              <a:avLst>
                <a:gd name="adj" fmla="val 226135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C1C571C-E4A7-4DB0-A93F-576FDE190725}"/>
                </a:ext>
              </a:extLst>
            </p:cNvPr>
            <p:cNvCxnSpPr/>
            <p:nvPr/>
          </p:nvCxnSpPr>
          <p:spPr>
            <a:xfrm>
              <a:off x="8827750" y="2948131"/>
              <a:ext cx="0" cy="51904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A77D6-B27C-404D-99F5-19F601F52AB7}"/>
              </a:ext>
            </a:extLst>
          </p:cNvPr>
          <p:cNvSpPr/>
          <p:nvPr/>
        </p:nvSpPr>
        <p:spPr>
          <a:xfrm>
            <a:off x="0" y="1"/>
            <a:ext cx="12192000" cy="1325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B529B-B34A-410F-94D9-9F30C354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기술 분석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r>
              <a:rPr lang="en-US" altLang="ko-KR" b="1" dirty="0">
                <a:solidFill>
                  <a:srgbClr val="E6002D"/>
                </a:solidFill>
              </a:rPr>
              <a:t> </a:t>
            </a:r>
            <a:r>
              <a:rPr lang="ko-KR" altLang="en-US" b="1" dirty="0">
                <a:solidFill>
                  <a:srgbClr val="E6002D"/>
                </a:solidFill>
              </a:rPr>
              <a:t>몬스터 관련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F3D710-5263-4D52-8317-2580D8F75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91" r="16542"/>
          <a:stretch/>
        </p:blipFill>
        <p:spPr>
          <a:xfrm>
            <a:off x="506022" y="1806097"/>
            <a:ext cx="6442768" cy="4141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847901-6434-4D27-80A4-2EEEF300C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350" y="3274865"/>
            <a:ext cx="1247111" cy="11639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56CFCB-197E-47CD-BDFD-B5BC27F1F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103" y="1690688"/>
            <a:ext cx="1130192" cy="11301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5BB580-0A3E-4B59-911C-D56001B0A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6886" y="3000653"/>
            <a:ext cx="1424560" cy="11639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E7E902-1544-471F-A945-FD5A7C6E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1327" y="4593129"/>
            <a:ext cx="1515559" cy="1470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398696-D8EB-421C-BC2C-355E32E7E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2419" y="1790830"/>
            <a:ext cx="1180039" cy="10679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04ABEC9-C616-4162-94D0-69D7AE55F9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5551" y="1770531"/>
            <a:ext cx="1022665" cy="106826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051A41-E03B-4726-A41A-261BA3EBB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5071" y="1797062"/>
            <a:ext cx="1106277" cy="10679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7B9AD06-1F97-4827-964E-3BF385B475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9452" y="1662057"/>
            <a:ext cx="1022665" cy="106826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6B9CE0C-8CCA-4C86-BA31-4F3AF04E2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260" y="1682341"/>
            <a:ext cx="1152752" cy="10432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8CEA2F3-E424-4618-8B86-A02571729B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155" y="1688896"/>
            <a:ext cx="1152752" cy="104321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D287A4-DBDD-4941-B035-1AC82AAF1076}"/>
              </a:ext>
            </a:extLst>
          </p:cNvPr>
          <p:cNvGrpSpPr/>
          <p:nvPr/>
        </p:nvGrpSpPr>
        <p:grpSpPr>
          <a:xfrm>
            <a:off x="8138805" y="4767919"/>
            <a:ext cx="3214995" cy="1823454"/>
            <a:chOff x="7798925" y="4055784"/>
            <a:chExt cx="3214995" cy="1823454"/>
          </a:xfrm>
          <a:solidFill>
            <a:schemeClr val="bg1">
              <a:lumMod val="50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DEEC95-5F5D-4B36-BF28-AB78CF98B619}"/>
                </a:ext>
              </a:extLst>
            </p:cNvPr>
            <p:cNvSpPr/>
            <p:nvPr/>
          </p:nvSpPr>
          <p:spPr>
            <a:xfrm>
              <a:off x="7798925" y="4245746"/>
              <a:ext cx="1633492" cy="163349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9B1FE599-B16A-4A42-98F2-5CE991056CAD}"/>
                </a:ext>
              </a:extLst>
            </p:cNvPr>
            <p:cNvSpPr/>
            <p:nvPr/>
          </p:nvSpPr>
          <p:spPr>
            <a:xfrm rot="9367335">
              <a:off x="9043299" y="4055784"/>
              <a:ext cx="1970621" cy="1481670"/>
            </a:xfrm>
            <a:prstGeom prst="parallelogram">
              <a:avLst>
                <a:gd name="adj" fmla="val 44454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AC12FFD-75C5-468C-9C32-55390636BBA0}"/>
              </a:ext>
            </a:extLst>
          </p:cNvPr>
          <p:cNvSpPr txBox="1"/>
          <p:nvPr/>
        </p:nvSpPr>
        <p:spPr>
          <a:xfrm>
            <a:off x="8324308" y="5318424"/>
            <a:ext cx="1272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STAGE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251DAB-7830-4237-B9EE-D22B4F59E7BD}"/>
              </a:ext>
            </a:extLst>
          </p:cNvPr>
          <p:cNvSpPr txBox="1"/>
          <p:nvPr/>
        </p:nvSpPr>
        <p:spPr>
          <a:xfrm>
            <a:off x="8731415" y="5774627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6CD015-EFDB-4946-A2D5-33B6BAD45362}"/>
              </a:ext>
            </a:extLst>
          </p:cNvPr>
          <p:cNvSpPr txBox="1"/>
          <p:nvPr/>
        </p:nvSpPr>
        <p:spPr>
          <a:xfrm>
            <a:off x="8731415" y="577276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29A795-9355-4A92-A795-9BEFEC494240}"/>
              </a:ext>
            </a:extLst>
          </p:cNvPr>
          <p:cNvSpPr txBox="1"/>
          <p:nvPr/>
        </p:nvSpPr>
        <p:spPr>
          <a:xfrm>
            <a:off x="8731415" y="577276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4525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1888 0.38218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1909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0.00274 0.38611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930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11588 0.3831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4" y="19144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13958 0.4037 " pathEditMode="relative" rAng="0" ptsTypes="AA">
                                      <p:cBhvr>
                                        <p:cTn id="108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-0.00556 L 0.03984 0.39976 " pathEditMode="relative" rAng="0" ptsTypes="AA">
                                      <p:cBhvr>
                                        <p:cTn id="122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555 L -0.0681 0.39977 " pathEditMode="relative" rAng="0" ptsTypes="AA">
                                      <p:cBhvr>
                                        <p:cTn id="136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-0.33945 0.01018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79" y="509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29701 0.20555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10278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5638 0.2382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26" y="11898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3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0" grpId="1"/>
      <p:bldP spid="42" grpId="0"/>
      <p:bldP spid="42" grpId="1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349</Words>
  <Application>Microsoft Office PowerPoint</Application>
  <PresentationFormat>와이드스크린</PresentationFormat>
  <Paragraphs>99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휴먼둥근헤드라인</vt:lpstr>
      <vt:lpstr>Arial</vt:lpstr>
      <vt:lpstr>Office 테마</vt:lpstr>
      <vt:lpstr>Quarter Action</vt:lpstr>
      <vt:lpstr>캡스톤 프로젝트</vt:lpstr>
      <vt:lpstr>작품 배경</vt:lpstr>
      <vt:lpstr>작품 주제</vt:lpstr>
      <vt:lpstr>쿼터뷰란?</vt:lpstr>
      <vt:lpstr>복쉘(Voxel)?</vt:lpstr>
      <vt:lpstr>시장 추세</vt:lpstr>
      <vt:lpstr>기술 분석 : 기본 화면</vt:lpstr>
      <vt:lpstr>기술 분석 : 몬스터 관련</vt:lpstr>
      <vt:lpstr>기술 분석 : 랜덤 능력</vt:lpstr>
      <vt:lpstr>기술 분석 : 무기</vt:lpstr>
      <vt:lpstr>기술 분석 : 보스</vt:lpstr>
      <vt:lpstr>기술 분석 : 옵션</vt:lpstr>
      <vt:lpstr>개발 환경</vt:lpstr>
      <vt:lpstr>개발 환경 : 아이디어 발상 / 게임 개발 기획</vt:lpstr>
      <vt:lpstr>개발 환경 : 프로그래밍 작업</vt:lpstr>
      <vt:lpstr>개발 환경 : 사운드 작업</vt:lpstr>
      <vt:lpstr>개발 환경 : 이펙트 그래픽 작업</vt:lpstr>
      <vt:lpstr>개발 환경 : 보스 패턴 작업</vt:lpstr>
      <vt:lpstr>개발 환경 : 그래픽 / 애니메이션 작업</vt:lpstr>
      <vt:lpstr>개발 환경 : 외부 의견 수집</vt:lpstr>
      <vt:lpstr>작품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12 망슈</dc:creator>
  <cp:lastModifiedBy>12 망슈</cp:lastModifiedBy>
  <cp:revision>148</cp:revision>
  <dcterms:created xsi:type="dcterms:W3CDTF">2021-03-11T03:26:37Z</dcterms:created>
  <dcterms:modified xsi:type="dcterms:W3CDTF">2022-03-15T05:25:14Z</dcterms:modified>
</cp:coreProperties>
</file>